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59" r:id="rId9"/>
    <p:sldId id="293" r:id="rId10"/>
    <p:sldId id="294" r:id="rId11"/>
    <p:sldId id="295" r:id="rId12"/>
    <p:sldId id="264" r:id="rId13"/>
    <p:sldId id="296" r:id="rId14"/>
    <p:sldId id="297" r:id="rId15"/>
    <p:sldId id="298" r:id="rId16"/>
    <p:sldId id="28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3300"/>
    <a:srgbClr val="FFFF00"/>
    <a:srgbClr val="006600"/>
    <a:srgbClr val="333399"/>
    <a:srgbClr val="663300"/>
    <a:srgbClr val="008000"/>
    <a:srgbClr val="CC9900"/>
    <a:srgbClr val="CC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vi-VN" sz="1400" b="1" i="0" u="none" strike="noStrike" baseline="0">
                <a:solidFill>
                  <a:srgbClr val="002060"/>
                </a:solidFill>
                <a:effectLst/>
              </a:rPr>
              <a:t>Tăng trưởng GDP 6 tháng đầu năm qua các năm</a:t>
            </a:r>
            <a:r>
              <a:rPr lang="vi-VN" sz="1400" b="1" i="0" u="none" strike="noStrike" baseline="0">
                <a:solidFill>
                  <a:srgbClr val="002060"/>
                </a:solidFill>
              </a:rPr>
              <a:t> </a:t>
            </a:r>
            <a:endParaRPr lang="en-US" sz="1400" b="1">
              <a:solidFill>
                <a:srgbClr val="002060"/>
              </a:solidFill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5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7ED-4C5E-9D28-DBB36B3FB93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17ED-4C5E-9D28-DBB36B3FB93E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17ED-4C5E-9D28-DBB36B3FB9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'[Chart in Microsoft PowerPoint]Sheet1'!$A$3:$A$11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'[Chart in Microsoft PowerPoint]Sheet1'!$B$3:$B$11</c:f>
              <c:numCache>
                <c:formatCode>0.00%</c:formatCode>
                <c:ptCount val="9"/>
                <c:pt idx="0">
                  <c:v>6.3200000000000006E-2</c:v>
                </c:pt>
                <c:pt idx="1">
                  <c:v>5.6500000000000002E-2</c:v>
                </c:pt>
                <c:pt idx="2">
                  <c:v>5.8299999999999998E-2</c:v>
                </c:pt>
                <c:pt idx="3">
                  <c:v>7.0800000000000002E-2</c:v>
                </c:pt>
                <c:pt idx="4">
                  <c:v>6.7599999999999993E-2</c:v>
                </c:pt>
                <c:pt idx="5">
                  <c:v>1.8100000000000002E-2</c:v>
                </c:pt>
                <c:pt idx="6">
                  <c:v>5.6399999999999999E-2</c:v>
                </c:pt>
                <c:pt idx="7">
                  <c:v>6.4199999999999993E-2</c:v>
                </c:pt>
                <c:pt idx="8">
                  <c:v>3.7199999999999997E-2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7ED-4C5E-9D28-DBB36B3FB9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3213696"/>
        <c:axId val="313215232"/>
      </c:barChart>
      <c:catAx>
        <c:axId val="31321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13215232"/>
        <c:crosses val="autoZero"/>
        <c:auto val="1"/>
        <c:lblAlgn val="ctr"/>
        <c:lblOffset val="100"/>
        <c:noMultiLvlLbl val="0"/>
      </c:catAx>
      <c:valAx>
        <c:axId val="313215232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132136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7D385-3242-4E10-A222-D5BA2754B71A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F8D06-E8A9-459F-8D95-5E43E3257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79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D6F6FE-9915-4570-A719-F88AF8114375}" type="slidenum">
              <a:rPr lang="en-US"/>
              <a:pPr/>
              <a:t>15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7"/>
          <p:cNvSpPr>
            <a:spLocks noChangeArrowheads="1"/>
          </p:cNvSpPr>
          <p:nvPr/>
        </p:nvSpPr>
        <p:spPr bwMode="gray">
          <a:xfrm>
            <a:off x="0" y="0"/>
            <a:ext cx="9144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52400" y="381000"/>
            <a:ext cx="6838950" cy="3365500"/>
            <a:chOff x="664" y="1951"/>
            <a:chExt cx="4308" cy="2120"/>
          </a:xfrm>
        </p:grpSpPr>
        <p:sp>
          <p:nvSpPr>
            <p:cNvPr id="6" name="Freeform 16"/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/>
              <a:ahLst/>
              <a:cxnLst>
                <a:cxn ang="0">
                  <a:pos x="116" y="258"/>
                </a:cxn>
                <a:cxn ang="0">
                  <a:pos x="320" y="210"/>
                </a:cxn>
                <a:cxn ang="0">
                  <a:pos x="434" y="240"/>
                </a:cxn>
                <a:cxn ang="0">
                  <a:pos x="416" y="444"/>
                </a:cxn>
                <a:cxn ang="0">
                  <a:pos x="272" y="582"/>
                </a:cxn>
                <a:cxn ang="0">
                  <a:pos x="218" y="714"/>
                </a:cxn>
                <a:cxn ang="0">
                  <a:pos x="284" y="964"/>
                </a:cxn>
                <a:cxn ang="0">
                  <a:pos x="316" y="960"/>
                </a:cxn>
                <a:cxn ang="0">
                  <a:pos x="328" y="906"/>
                </a:cxn>
                <a:cxn ang="0">
                  <a:pos x="478" y="1154"/>
                </a:cxn>
                <a:cxn ang="0">
                  <a:pos x="650" y="1200"/>
                </a:cxn>
                <a:cxn ang="0">
                  <a:pos x="794" y="1350"/>
                </a:cxn>
                <a:cxn ang="0">
                  <a:pos x="854" y="1422"/>
                </a:cxn>
                <a:cxn ang="0">
                  <a:pos x="770" y="1608"/>
                </a:cxn>
                <a:cxn ang="0">
                  <a:pos x="916" y="1782"/>
                </a:cxn>
                <a:cxn ang="0">
                  <a:pos x="1034" y="2022"/>
                </a:cxn>
                <a:cxn ang="0">
                  <a:pos x="1094" y="2310"/>
                </a:cxn>
                <a:cxn ang="0">
                  <a:pos x="1194" y="2540"/>
                </a:cxn>
                <a:cxn ang="0">
                  <a:pos x="1280" y="2520"/>
                </a:cxn>
                <a:cxn ang="0">
                  <a:pos x="1244" y="2394"/>
                </a:cxn>
                <a:cxn ang="0">
                  <a:pos x="1288" y="2306"/>
                </a:cxn>
                <a:cxn ang="0">
                  <a:pos x="1368" y="2228"/>
                </a:cxn>
                <a:cxn ang="0">
                  <a:pos x="1448" y="2076"/>
                </a:cxn>
                <a:cxn ang="0">
                  <a:pos x="1568" y="1950"/>
                </a:cxn>
                <a:cxn ang="0">
                  <a:pos x="1622" y="1746"/>
                </a:cxn>
                <a:cxn ang="0">
                  <a:pos x="1552" y="1538"/>
                </a:cxn>
                <a:cxn ang="0">
                  <a:pos x="1376" y="1410"/>
                </a:cxn>
                <a:cxn ang="0">
                  <a:pos x="1104" y="1280"/>
                </a:cxn>
                <a:cxn ang="0">
                  <a:pos x="974" y="1260"/>
                </a:cxn>
                <a:cxn ang="0">
                  <a:pos x="904" y="1268"/>
                </a:cxn>
                <a:cxn ang="0">
                  <a:pos x="794" y="1308"/>
                </a:cxn>
                <a:cxn ang="0">
                  <a:pos x="758" y="1174"/>
                </a:cxn>
                <a:cxn ang="0">
                  <a:pos x="736" y="1062"/>
                </a:cxn>
                <a:cxn ang="0">
                  <a:pos x="632" y="1104"/>
                </a:cxn>
                <a:cxn ang="0">
                  <a:pos x="568" y="950"/>
                </a:cxn>
                <a:cxn ang="0">
                  <a:pos x="740" y="912"/>
                </a:cxn>
                <a:cxn ang="0">
                  <a:pos x="842" y="906"/>
                </a:cxn>
                <a:cxn ang="0">
                  <a:pos x="896" y="900"/>
                </a:cxn>
                <a:cxn ang="0">
                  <a:pos x="1058" y="750"/>
                </a:cxn>
                <a:cxn ang="0">
                  <a:pos x="1184" y="678"/>
                </a:cxn>
                <a:cxn ang="0">
                  <a:pos x="1278" y="636"/>
                </a:cxn>
                <a:cxn ang="0">
                  <a:pos x="1340" y="538"/>
                </a:cxn>
                <a:cxn ang="0">
                  <a:pos x="1288" y="512"/>
                </a:cxn>
                <a:cxn ang="0">
                  <a:pos x="1526" y="456"/>
                </a:cxn>
                <a:cxn ang="0">
                  <a:pos x="1406" y="342"/>
                </a:cxn>
                <a:cxn ang="0">
                  <a:pos x="1328" y="264"/>
                </a:cxn>
                <a:cxn ang="0">
                  <a:pos x="1222" y="364"/>
                </a:cxn>
                <a:cxn ang="0">
                  <a:pos x="1110" y="444"/>
                </a:cxn>
                <a:cxn ang="0">
                  <a:pos x="1022" y="304"/>
                </a:cxn>
                <a:cxn ang="0">
                  <a:pos x="1212" y="240"/>
                </a:cxn>
                <a:cxn ang="0">
                  <a:pos x="1266" y="198"/>
                </a:cxn>
                <a:cxn ang="0">
                  <a:pos x="1328" y="172"/>
                </a:cxn>
                <a:cxn ang="0">
                  <a:pos x="1286" y="144"/>
                </a:cxn>
                <a:cxn ang="0">
                  <a:pos x="1262" y="120"/>
                </a:cxn>
                <a:cxn ang="0">
                  <a:pos x="1202" y="102"/>
                </a:cxn>
                <a:cxn ang="0">
                  <a:pos x="1106" y="136"/>
                </a:cxn>
                <a:cxn ang="0">
                  <a:pos x="950" y="120"/>
                </a:cxn>
                <a:cxn ang="0">
                  <a:pos x="550" y="0"/>
                </a:cxn>
                <a:cxn ang="0">
                  <a:pos x="344" y="32"/>
                </a:cxn>
                <a:cxn ang="0">
                  <a:pos x="290" y="102"/>
                </a:cxn>
                <a:cxn ang="0">
                  <a:pos x="128" y="174"/>
                </a:cxn>
                <a:cxn ang="0">
                  <a:pos x="128" y="216"/>
                </a:cxn>
                <a:cxn ang="0">
                  <a:pos x="2" y="252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7"/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22"/>
                </a:cxn>
                <a:cxn ang="0">
                  <a:pos x="22" y="38"/>
                </a:cxn>
                <a:cxn ang="0">
                  <a:pos x="46" y="26"/>
                </a:cxn>
                <a:cxn ang="0">
                  <a:pos x="30" y="0"/>
                </a:cxn>
                <a:cxn ang="0">
                  <a:pos x="16" y="4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44"/>
                </a:cxn>
                <a:cxn ang="0">
                  <a:pos x="42" y="42"/>
                </a:cxn>
                <a:cxn ang="0">
                  <a:pos x="38" y="16"/>
                </a:cxn>
                <a:cxn ang="0">
                  <a:pos x="26" y="2"/>
                </a:cxn>
                <a:cxn ang="0">
                  <a:pos x="12" y="0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9"/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79" y="8"/>
                </a:cxn>
                <a:cxn ang="0">
                  <a:pos x="53" y="24"/>
                </a:cxn>
                <a:cxn ang="0">
                  <a:pos x="39" y="40"/>
                </a:cxn>
                <a:cxn ang="0">
                  <a:pos x="21" y="52"/>
                </a:cxn>
                <a:cxn ang="0">
                  <a:pos x="63" y="82"/>
                </a:cxn>
                <a:cxn ang="0">
                  <a:pos x="79" y="94"/>
                </a:cxn>
                <a:cxn ang="0">
                  <a:pos x="85" y="92"/>
                </a:cxn>
                <a:cxn ang="0">
                  <a:pos x="89" y="86"/>
                </a:cxn>
                <a:cxn ang="0">
                  <a:pos x="97" y="98"/>
                </a:cxn>
                <a:cxn ang="0">
                  <a:pos x="123" y="86"/>
                </a:cxn>
                <a:cxn ang="0">
                  <a:pos x="129" y="74"/>
                </a:cxn>
                <a:cxn ang="0">
                  <a:pos x="101" y="40"/>
                </a:cxn>
                <a:cxn ang="0">
                  <a:pos x="115" y="24"/>
                </a:cxn>
                <a:cxn ang="0">
                  <a:pos x="111" y="4"/>
                </a:cxn>
                <a:cxn ang="0">
                  <a:pos x="97" y="0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0"/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/>
              <a:ahLst/>
              <a:cxnLst>
                <a:cxn ang="0">
                  <a:pos x="47" y="12"/>
                </a:cxn>
                <a:cxn ang="0">
                  <a:pos x="17" y="12"/>
                </a:cxn>
                <a:cxn ang="0">
                  <a:pos x="5" y="16"/>
                </a:cxn>
                <a:cxn ang="0">
                  <a:pos x="25" y="52"/>
                </a:cxn>
                <a:cxn ang="0">
                  <a:pos x="51" y="44"/>
                </a:cxn>
                <a:cxn ang="0">
                  <a:pos x="93" y="54"/>
                </a:cxn>
                <a:cxn ang="0">
                  <a:pos x="111" y="60"/>
                </a:cxn>
                <a:cxn ang="0">
                  <a:pos x="133" y="88"/>
                </a:cxn>
                <a:cxn ang="0">
                  <a:pos x="141" y="112"/>
                </a:cxn>
                <a:cxn ang="0">
                  <a:pos x="157" y="100"/>
                </a:cxn>
                <a:cxn ang="0">
                  <a:pos x="169" y="96"/>
                </a:cxn>
                <a:cxn ang="0">
                  <a:pos x="187" y="102"/>
                </a:cxn>
                <a:cxn ang="0">
                  <a:pos x="195" y="80"/>
                </a:cxn>
                <a:cxn ang="0">
                  <a:pos x="153" y="54"/>
                </a:cxn>
                <a:cxn ang="0">
                  <a:pos x="105" y="20"/>
                </a:cxn>
                <a:cxn ang="0">
                  <a:pos x="53" y="26"/>
                </a:cxn>
                <a:cxn ang="0">
                  <a:pos x="47" y="12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3" y="6"/>
                </a:cxn>
                <a:cxn ang="0">
                  <a:pos x="31" y="30"/>
                </a:cxn>
                <a:cxn ang="0">
                  <a:pos x="15" y="34"/>
                </a:cxn>
                <a:cxn ang="0">
                  <a:pos x="3" y="42"/>
                </a:cxn>
                <a:cxn ang="0">
                  <a:pos x="13" y="54"/>
                </a:cxn>
                <a:cxn ang="0">
                  <a:pos x="133" y="34"/>
                </a:cxn>
                <a:cxn ang="0">
                  <a:pos x="123" y="16"/>
                </a:cxn>
                <a:cxn ang="0">
                  <a:pos x="105" y="8"/>
                </a:cxn>
                <a:cxn ang="0">
                  <a:pos x="101" y="24"/>
                </a:cxn>
                <a:cxn ang="0">
                  <a:pos x="89" y="18"/>
                </a:cxn>
                <a:cxn ang="0">
                  <a:pos x="67" y="14"/>
                </a:cxn>
                <a:cxn ang="0">
                  <a:pos x="57" y="0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16" y="34"/>
                </a:cxn>
                <a:cxn ang="0">
                  <a:pos x="12" y="18"/>
                </a:cxn>
                <a:cxn ang="0">
                  <a:pos x="16" y="6"/>
                </a:cxn>
                <a:cxn ang="0">
                  <a:pos x="14" y="0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24"/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24" y="31"/>
                </a:cxn>
                <a:cxn ang="0">
                  <a:pos x="6" y="37"/>
                </a:cxn>
                <a:cxn ang="0">
                  <a:pos x="0" y="39"/>
                </a:cxn>
                <a:cxn ang="0">
                  <a:pos x="26" y="59"/>
                </a:cxn>
                <a:cxn ang="0">
                  <a:pos x="38" y="63"/>
                </a:cxn>
                <a:cxn ang="0">
                  <a:pos x="68" y="47"/>
                </a:cxn>
                <a:cxn ang="0">
                  <a:pos x="80" y="43"/>
                </a:cxn>
                <a:cxn ang="0">
                  <a:pos x="82" y="55"/>
                </a:cxn>
                <a:cxn ang="0">
                  <a:pos x="64" y="61"/>
                </a:cxn>
                <a:cxn ang="0">
                  <a:pos x="72" y="73"/>
                </a:cxn>
                <a:cxn ang="0">
                  <a:pos x="40" y="87"/>
                </a:cxn>
                <a:cxn ang="0">
                  <a:pos x="70" y="109"/>
                </a:cxn>
                <a:cxn ang="0">
                  <a:pos x="82" y="113"/>
                </a:cxn>
                <a:cxn ang="0">
                  <a:pos x="118" y="103"/>
                </a:cxn>
                <a:cxn ang="0">
                  <a:pos x="150" y="105"/>
                </a:cxn>
                <a:cxn ang="0">
                  <a:pos x="168" y="117"/>
                </a:cxn>
                <a:cxn ang="0">
                  <a:pos x="204" y="109"/>
                </a:cxn>
                <a:cxn ang="0">
                  <a:pos x="224" y="103"/>
                </a:cxn>
                <a:cxn ang="0">
                  <a:pos x="222" y="77"/>
                </a:cxn>
                <a:cxn ang="0">
                  <a:pos x="234" y="69"/>
                </a:cxn>
                <a:cxn ang="0">
                  <a:pos x="238" y="47"/>
                </a:cxn>
                <a:cxn ang="0">
                  <a:pos x="210" y="57"/>
                </a:cxn>
                <a:cxn ang="0">
                  <a:pos x="200" y="43"/>
                </a:cxn>
                <a:cxn ang="0">
                  <a:pos x="172" y="45"/>
                </a:cxn>
                <a:cxn ang="0">
                  <a:pos x="134" y="9"/>
                </a:cxn>
                <a:cxn ang="0">
                  <a:pos x="94" y="11"/>
                </a:cxn>
                <a:cxn ang="0">
                  <a:pos x="82" y="1"/>
                </a:cxn>
                <a:cxn ang="0">
                  <a:pos x="64" y="1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/>
              <a:ahLst/>
              <a:cxnLst>
                <a:cxn ang="0">
                  <a:pos x="97" y="10"/>
                </a:cxn>
                <a:cxn ang="0">
                  <a:pos x="13" y="24"/>
                </a:cxn>
                <a:cxn ang="0">
                  <a:pos x="9" y="34"/>
                </a:cxn>
                <a:cxn ang="0">
                  <a:pos x="57" y="52"/>
                </a:cxn>
                <a:cxn ang="0">
                  <a:pos x="135" y="74"/>
                </a:cxn>
                <a:cxn ang="0">
                  <a:pos x="175" y="68"/>
                </a:cxn>
                <a:cxn ang="0">
                  <a:pos x="187" y="64"/>
                </a:cxn>
                <a:cxn ang="0">
                  <a:pos x="175" y="44"/>
                </a:cxn>
                <a:cxn ang="0">
                  <a:pos x="163" y="36"/>
                </a:cxn>
                <a:cxn ang="0">
                  <a:pos x="129" y="26"/>
                </a:cxn>
                <a:cxn ang="0">
                  <a:pos x="97" y="10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51" y="23"/>
                </a:cxn>
                <a:cxn ang="0">
                  <a:pos x="21" y="39"/>
                </a:cxn>
                <a:cxn ang="0">
                  <a:pos x="53" y="77"/>
                </a:cxn>
                <a:cxn ang="0">
                  <a:pos x="79" y="85"/>
                </a:cxn>
                <a:cxn ang="0">
                  <a:pos x="103" y="99"/>
                </a:cxn>
                <a:cxn ang="0">
                  <a:pos x="127" y="85"/>
                </a:cxn>
                <a:cxn ang="0">
                  <a:pos x="143" y="101"/>
                </a:cxn>
                <a:cxn ang="0">
                  <a:pos x="149" y="127"/>
                </a:cxn>
                <a:cxn ang="0">
                  <a:pos x="115" y="151"/>
                </a:cxn>
                <a:cxn ang="0">
                  <a:pos x="89" y="173"/>
                </a:cxn>
                <a:cxn ang="0">
                  <a:pos x="69" y="169"/>
                </a:cxn>
                <a:cxn ang="0">
                  <a:pos x="57" y="165"/>
                </a:cxn>
                <a:cxn ang="0">
                  <a:pos x="43" y="187"/>
                </a:cxn>
                <a:cxn ang="0">
                  <a:pos x="39" y="199"/>
                </a:cxn>
                <a:cxn ang="0">
                  <a:pos x="73" y="205"/>
                </a:cxn>
                <a:cxn ang="0">
                  <a:pos x="95" y="203"/>
                </a:cxn>
                <a:cxn ang="0">
                  <a:pos x="115" y="231"/>
                </a:cxn>
                <a:cxn ang="0">
                  <a:pos x="127" y="235"/>
                </a:cxn>
                <a:cxn ang="0">
                  <a:pos x="139" y="239"/>
                </a:cxn>
                <a:cxn ang="0">
                  <a:pos x="155" y="251"/>
                </a:cxn>
                <a:cxn ang="0">
                  <a:pos x="181" y="237"/>
                </a:cxn>
                <a:cxn ang="0">
                  <a:pos x="203" y="235"/>
                </a:cxn>
                <a:cxn ang="0">
                  <a:pos x="229" y="213"/>
                </a:cxn>
                <a:cxn ang="0">
                  <a:pos x="225" y="185"/>
                </a:cxn>
                <a:cxn ang="0">
                  <a:pos x="217" y="173"/>
                </a:cxn>
                <a:cxn ang="0">
                  <a:pos x="233" y="167"/>
                </a:cxn>
                <a:cxn ang="0">
                  <a:pos x="245" y="183"/>
                </a:cxn>
                <a:cxn ang="0">
                  <a:pos x="247" y="197"/>
                </a:cxn>
                <a:cxn ang="0">
                  <a:pos x="261" y="193"/>
                </a:cxn>
                <a:cxn ang="0">
                  <a:pos x="303" y="169"/>
                </a:cxn>
                <a:cxn ang="0">
                  <a:pos x="293" y="147"/>
                </a:cxn>
                <a:cxn ang="0">
                  <a:pos x="259" y="123"/>
                </a:cxn>
                <a:cxn ang="0">
                  <a:pos x="265" y="107"/>
                </a:cxn>
                <a:cxn ang="0">
                  <a:pos x="277" y="103"/>
                </a:cxn>
                <a:cxn ang="0">
                  <a:pos x="253" y="63"/>
                </a:cxn>
                <a:cxn ang="0">
                  <a:pos x="233" y="59"/>
                </a:cxn>
                <a:cxn ang="0">
                  <a:pos x="221" y="55"/>
                </a:cxn>
                <a:cxn ang="0">
                  <a:pos x="201" y="33"/>
                </a:cxn>
                <a:cxn ang="0">
                  <a:pos x="155" y="45"/>
                </a:cxn>
                <a:cxn ang="0">
                  <a:pos x="167" y="25"/>
                </a:cxn>
                <a:cxn ang="0">
                  <a:pos x="139" y="17"/>
                </a:cxn>
                <a:cxn ang="0">
                  <a:pos x="119" y="19"/>
                </a:cxn>
                <a:cxn ang="0">
                  <a:pos x="67" y="9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0"/>
                </a:cxn>
                <a:cxn ang="0">
                  <a:pos x="30" y="40"/>
                </a:cxn>
                <a:cxn ang="0">
                  <a:pos x="48" y="50"/>
                </a:cxn>
                <a:cxn ang="0">
                  <a:pos x="58" y="28"/>
                </a:cxn>
                <a:cxn ang="0">
                  <a:pos x="44" y="8"/>
                </a:cxn>
                <a:cxn ang="0">
                  <a:pos x="26" y="0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28"/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24" y="25"/>
                </a:cxn>
                <a:cxn ang="0">
                  <a:pos x="4" y="27"/>
                </a:cxn>
                <a:cxn ang="0">
                  <a:pos x="16" y="57"/>
                </a:cxn>
                <a:cxn ang="0">
                  <a:pos x="74" y="35"/>
                </a:cxn>
                <a:cxn ang="0">
                  <a:pos x="86" y="17"/>
                </a:cxn>
                <a:cxn ang="0">
                  <a:pos x="56" y="7"/>
                </a:cxn>
                <a:cxn ang="0">
                  <a:pos x="44" y="7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29"/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0" y="16"/>
                </a:cxn>
                <a:cxn ang="0">
                  <a:pos x="24" y="34"/>
                </a:cxn>
                <a:cxn ang="0">
                  <a:pos x="52" y="28"/>
                </a:cxn>
                <a:cxn ang="0">
                  <a:pos x="64" y="20"/>
                </a:cxn>
                <a:cxn ang="0">
                  <a:pos x="40" y="0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30"/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28" y="4"/>
                </a:cxn>
                <a:cxn ang="0">
                  <a:pos x="0" y="18"/>
                </a:cxn>
                <a:cxn ang="0">
                  <a:pos x="40" y="32"/>
                </a:cxn>
                <a:cxn ang="0">
                  <a:pos x="64" y="40"/>
                </a:cxn>
                <a:cxn ang="0">
                  <a:pos x="84" y="18"/>
                </a:cxn>
                <a:cxn ang="0">
                  <a:pos x="82" y="6"/>
                </a:cxn>
                <a:cxn ang="0">
                  <a:pos x="64" y="0"/>
                </a:cxn>
                <a:cxn ang="0">
                  <a:pos x="58" y="10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18"/>
                </a:cxn>
                <a:cxn ang="0">
                  <a:pos x="20" y="28"/>
                </a:cxn>
                <a:cxn ang="0">
                  <a:pos x="28" y="20"/>
                </a:cxn>
                <a:cxn ang="0">
                  <a:pos x="52" y="12"/>
                </a:cxn>
                <a:cxn ang="0">
                  <a:pos x="44" y="0"/>
                </a:cxn>
                <a:cxn ang="0">
                  <a:pos x="16" y="4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4" y="6"/>
                </a:cxn>
                <a:cxn ang="0">
                  <a:pos x="4" y="38"/>
                </a:cxn>
                <a:cxn ang="0">
                  <a:pos x="12" y="56"/>
                </a:cxn>
                <a:cxn ang="0">
                  <a:pos x="0" y="72"/>
                </a:cxn>
                <a:cxn ang="0">
                  <a:pos x="56" y="86"/>
                </a:cxn>
                <a:cxn ang="0">
                  <a:pos x="82" y="92"/>
                </a:cxn>
                <a:cxn ang="0">
                  <a:pos x="152" y="86"/>
                </a:cxn>
                <a:cxn ang="0">
                  <a:pos x="76" y="70"/>
                </a:cxn>
                <a:cxn ang="0">
                  <a:pos x="54" y="62"/>
                </a:cxn>
                <a:cxn ang="0">
                  <a:pos x="44" y="52"/>
                </a:cxn>
                <a:cxn ang="0">
                  <a:pos x="50" y="34"/>
                </a:cxn>
                <a:cxn ang="0">
                  <a:pos x="38" y="0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4" y="20"/>
                </a:cxn>
                <a:cxn ang="0">
                  <a:pos x="4" y="18"/>
                </a:cxn>
                <a:cxn ang="0">
                  <a:pos x="4" y="6"/>
                </a:cxn>
                <a:cxn ang="0">
                  <a:pos x="34" y="0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34"/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38"/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41"/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6" y="92"/>
                </a:cxn>
                <a:cxn ang="0">
                  <a:pos x="36" y="100"/>
                </a:cxn>
                <a:cxn ang="0">
                  <a:pos x="16" y="116"/>
                </a:cxn>
                <a:cxn ang="0">
                  <a:pos x="104" y="136"/>
                </a:cxn>
                <a:cxn ang="0">
                  <a:pos x="142" y="130"/>
                </a:cxn>
                <a:cxn ang="0">
                  <a:pos x="250" y="78"/>
                </a:cxn>
                <a:cxn ang="0">
                  <a:pos x="300" y="66"/>
                </a:cxn>
                <a:cxn ang="0">
                  <a:pos x="324" y="80"/>
                </a:cxn>
                <a:cxn ang="0">
                  <a:pos x="272" y="88"/>
                </a:cxn>
                <a:cxn ang="0">
                  <a:pos x="242" y="112"/>
                </a:cxn>
                <a:cxn ang="0">
                  <a:pos x="254" y="120"/>
                </a:cxn>
                <a:cxn ang="0">
                  <a:pos x="260" y="158"/>
                </a:cxn>
                <a:cxn ang="0">
                  <a:pos x="350" y="192"/>
                </a:cxn>
                <a:cxn ang="0">
                  <a:pos x="336" y="210"/>
                </a:cxn>
                <a:cxn ang="0">
                  <a:pos x="368" y="246"/>
                </a:cxn>
                <a:cxn ang="0">
                  <a:pos x="348" y="266"/>
                </a:cxn>
                <a:cxn ang="0">
                  <a:pos x="324" y="294"/>
                </a:cxn>
                <a:cxn ang="0">
                  <a:pos x="294" y="324"/>
                </a:cxn>
                <a:cxn ang="0">
                  <a:pos x="292" y="420"/>
                </a:cxn>
                <a:cxn ang="0">
                  <a:pos x="332" y="446"/>
                </a:cxn>
                <a:cxn ang="0">
                  <a:pos x="388" y="448"/>
                </a:cxn>
                <a:cxn ang="0">
                  <a:pos x="412" y="422"/>
                </a:cxn>
                <a:cxn ang="0">
                  <a:pos x="506" y="356"/>
                </a:cxn>
                <a:cxn ang="0">
                  <a:pos x="572" y="334"/>
                </a:cxn>
                <a:cxn ang="0">
                  <a:pos x="646" y="308"/>
                </a:cxn>
                <a:cxn ang="0">
                  <a:pos x="720" y="290"/>
                </a:cxn>
                <a:cxn ang="0">
                  <a:pos x="762" y="260"/>
                </a:cxn>
                <a:cxn ang="0">
                  <a:pos x="800" y="200"/>
                </a:cxn>
                <a:cxn ang="0">
                  <a:pos x="802" y="154"/>
                </a:cxn>
                <a:cxn ang="0">
                  <a:pos x="802" y="124"/>
                </a:cxn>
                <a:cxn ang="0">
                  <a:pos x="832" y="90"/>
                </a:cxn>
                <a:cxn ang="0">
                  <a:pos x="876" y="94"/>
                </a:cxn>
                <a:cxn ang="0">
                  <a:pos x="922" y="52"/>
                </a:cxn>
                <a:cxn ang="0">
                  <a:pos x="888" y="56"/>
                </a:cxn>
                <a:cxn ang="0">
                  <a:pos x="848" y="46"/>
                </a:cxn>
                <a:cxn ang="0">
                  <a:pos x="794" y="22"/>
                </a:cxn>
                <a:cxn ang="0">
                  <a:pos x="642" y="26"/>
                </a:cxn>
                <a:cxn ang="0">
                  <a:pos x="584" y="38"/>
                </a:cxn>
                <a:cxn ang="0">
                  <a:pos x="556" y="38"/>
                </a:cxn>
                <a:cxn ang="0">
                  <a:pos x="516" y="54"/>
                </a:cxn>
                <a:cxn ang="0">
                  <a:pos x="478" y="30"/>
                </a:cxn>
                <a:cxn ang="0">
                  <a:pos x="432" y="40"/>
                </a:cxn>
                <a:cxn ang="0">
                  <a:pos x="366" y="52"/>
                </a:cxn>
                <a:cxn ang="0">
                  <a:pos x="410" y="38"/>
                </a:cxn>
                <a:cxn ang="0">
                  <a:pos x="352" y="8"/>
                </a:cxn>
                <a:cxn ang="0">
                  <a:pos x="334" y="2"/>
                </a:cxn>
                <a:cxn ang="0">
                  <a:pos x="314" y="8"/>
                </a:cxn>
                <a:cxn ang="0">
                  <a:pos x="240" y="16"/>
                </a:cxn>
                <a:cxn ang="0">
                  <a:pos x="160" y="28"/>
                </a:cxn>
                <a:cxn ang="0">
                  <a:pos x="108" y="26"/>
                </a:cxn>
                <a:cxn ang="0">
                  <a:pos x="114" y="68"/>
                </a:cxn>
                <a:cxn ang="0">
                  <a:pos x="104" y="52"/>
                </a:cxn>
                <a:cxn ang="0">
                  <a:pos x="60" y="42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43"/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/>
              <a:ahLst/>
              <a:cxnLst>
                <a:cxn ang="0">
                  <a:pos x="102" y="8"/>
                </a:cxn>
                <a:cxn ang="0">
                  <a:pos x="66" y="4"/>
                </a:cxn>
                <a:cxn ang="0">
                  <a:pos x="54" y="0"/>
                </a:cxn>
                <a:cxn ang="0">
                  <a:pos x="0" y="28"/>
                </a:cxn>
                <a:cxn ang="0">
                  <a:pos x="28" y="40"/>
                </a:cxn>
                <a:cxn ang="0">
                  <a:pos x="42" y="60"/>
                </a:cxn>
                <a:cxn ang="0">
                  <a:pos x="66" y="68"/>
                </a:cxn>
                <a:cxn ang="0">
                  <a:pos x="78" y="72"/>
                </a:cxn>
                <a:cxn ang="0">
                  <a:pos x="130" y="60"/>
                </a:cxn>
                <a:cxn ang="0">
                  <a:pos x="172" y="44"/>
                </a:cxn>
                <a:cxn ang="0">
                  <a:pos x="148" y="18"/>
                </a:cxn>
                <a:cxn ang="0">
                  <a:pos x="136" y="4"/>
                </a:cxn>
                <a:cxn ang="0">
                  <a:pos x="102" y="8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44"/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45"/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/>
              <a:ahLst/>
              <a:cxnLst>
                <a:cxn ang="0">
                  <a:pos x="191" y="7"/>
                </a:cxn>
                <a:cxn ang="0">
                  <a:pos x="103" y="9"/>
                </a:cxn>
                <a:cxn ang="0">
                  <a:pos x="109" y="25"/>
                </a:cxn>
                <a:cxn ang="0">
                  <a:pos x="107" y="33"/>
                </a:cxn>
                <a:cxn ang="0">
                  <a:pos x="89" y="27"/>
                </a:cxn>
                <a:cxn ang="0">
                  <a:pos x="77" y="19"/>
                </a:cxn>
                <a:cxn ang="0">
                  <a:pos x="23" y="27"/>
                </a:cxn>
                <a:cxn ang="0">
                  <a:pos x="31" y="49"/>
                </a:cxn>
                <a:cxn ang="0">
                  <a:pos x="55" y="53"/>
                </a:cxn>
                <a:cxn ang="0">
                  <a:pos x="75" y="73"/>
                </a:cxn>
                <a:cxn ang="0">
                  <a:pos x="89" y="85"/>
                </a:cxn>
                <a:cxn ang="0">
                  <a:pos x="109" y="67"/>
                </a:cxn>
                <a:cxn ang="0">
                  <a:pos x="121" y="59"/>
                </a:cxn>
                <a:cxn ang="0">
                  <a:pos x="127" y="47"/>
                </a:cxn>
                <a:cxn ang="0">
                  <a:pos x="167" y="35"/>
                </a:cxn>
                <a:cxn ang="0">
                  <a:pos x="187" y="31"/>
                </a:cxn>
                <a:cxn ang="0">
                  <a:pos x="199" y="27"/>
                </a:cxn>
                <a:cxn ang="0">
                  <a:pos x="191" y="7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46"/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8" y="4"/>
                </a:cxn>
                <a:cxn ang="0">
                  <a:pos x="24" y="28"/>
                </a:cxn>
                <a:cxn ang="0">
                  <a:pos x="54" y="14"/>
                </a:cxn>
                <a:cxn ang="0">
                  <a:pos x="36" y="6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47"/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0" y="25"/>
                </a:cxn>
                <a:cxn ang="0">
                  <a:pos x="14" y="43"/>
                </a:cxn>
                <a:cxn ang="0">
                  <a:pos x="34" y="87"/>
                </a:cxn>
                <a:cxn ang="0">
                  <a:pos x="52" y="91"/>
                </a:cxn>
                <a:cxn ang="0">
                  <a:pos x="50" y="107"/>
                </a:cxn>
                <a:cxn ang="0">
                  <a:pos x="28" y="113"/>
                </a:cxn>
                <a:cxn ang="0">
                  <a:pos x="16" y="131"/>
                </a:cxn>
                <a:cxn ang="0">
                  <a:pos x="18" y="137"/>
                </a:cxn>
                <a:cxn ang="0">
                  <a:pos x="30" y="141"/>
                </a:cxn>
                <a:cxn ang="0">
                  <a:pos x="18" y="169"/>
                </a:cxn>
                <a:cxn ang="0">
                  <a:pos x="20" y="175"/>
                </a:cxn>
                <a:cxn ang="0">
                  <a:pos x="34" y="171"/>
                </a:cxn>
                <a:cxn ang="0">
                  <a:pos x="58" y="169"/>
                </a:cxn>
                <a:cxn ang="0">
                  <a:pos x="92" y="171"/>
                </a:cxn>
                <a:cxn ang="0">
                  <a:pos x="110" y="169"/>
                </a:cxn>
                <a:cxn ang="0">
                  <a:pos x="122" y="165"/>
                </a:cxn>
                <a:cxn ang="0">
                  <a:pos x="128" y="141"/>
                </a:cxn>
                <a:cxn ang="0">
                  <a:pos x="146" y="133"/>
                </a:cxn>
                <a:cxn ang="0">
                  <a:pos x="110" y="109"/>
                </a:cxn>
                <a:cxn ang="0">
                  <a:pos x="88" y="83"/>
                </a:cxn>
                <a:cxn ang="0">
                  <a:pos x="82" y="69"/>
                </a:cxn>
                <a:cxn ang="0">
                  <a:pos x="64" y="61"/>
                </a:cxn>
                <a:cxn ang="0">
                  <a:pos x="86" y="45"/>
                </a:cxn>
                <a:cxn ang="0">
                  <a:pos x="64" y="31"/>
                </a:cxn>
                <a:cxn ang="0">
                  <a:pos x="70" y="13"/>
                </a:cxn>
                <a:cxn ang="0">
                  <a:pos x="46" y="1"/>
                </a:cxn>
                <a:cxn ang="0">
                  <a:pos x="30" y="9"/>
                </a:cxn>
                <a:cxn ang="0">
                  <a:pos x="24" y="19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48"/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82" y="8"/>
                </a:cxn>
                <a:cxn ang="0">
                  <a:pos x="92" y="26"/>
                </a:cxn>
                <a:cxn ang="0">
                  <a:pos x="78" y="48"/>
                </a:cxn>
                <a:cxn ang="0">
                  <a:pos x="46" y="76"/>
                </a:cxn>
                <a:cxn ang="0">
                  <a:pos x="18" y="92"/>
                </a:cxn>
                <a:cxn ang="0">
                  <a:pos x="8" y="72"/>
                </a:cxn>
                <a:cxn ang="0">
                  <a:pos x="20" y="64"/>
                </a:cxn>
                <a:cxn ang="0">
                  <a:pos x="14" y="46"/>
                </a:cxn>
                <a:cxn ang="0">
                  <a:pos x="40" y="28"/>
                </a:cxn>
                <a:cxn ang="0">
                  <a:pos x="58" y="6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49"/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/>
              <a:ahLst/>
              <a:cxnLst>
                <a:cxn ang="0">
                  <a:pos x="212" y="11"/>
                </a:cxn>
                <a:cxn ang="0">
                  <a:pos x="176" y="19"/>
                </a:cxn>
                <a:cxn ang="0">
                  <a:pos x="144" y="51"/>
                </a:cxn>
                <a:cxn ang="0">
                  <a:pos x="104" y="59"/>
                </a:cxn>
                <a:cxn ang="0">
                  <a:pos x="84" y="75"/>
                </a:cxn>
                <a:cxn ang="0">
                  <a:pos x="68" y="115"/>
                </a:cxn>
                <a:cxn ang="0">
                  <a:pos x="36" y="167"/>
                </a:cxn>
                <a:cxn ang="0">
                  <a:pos x="0" y="179"/>
                </a:cxn>
                <a:cxn ang="0">
                  <a:pos x="72" y="323"/>
                </a:cxn>
                <a:cxn ang="0">
                  <a:pos x="120" y="427"/>
                </a:cxn>
                <a:cxn ang="0">
                  <a:pos x="144" y="443"/>
                </a:cxn>
                <a:cxn ang="0">
                  <a:pos x="168" y="451"/>
                </a:cxn>
                <a:cxn ang="0">
                  <a:pos x="228" y="431"/>
                </a:cxn>
                <a:cxn ang="0">
                  <a:pos x="252" y="423"/>
                </a:cxn>
                <a:cxn ang="0">
                  <a:pos x="300" y="451"/>
                </a:cxn>
                <a:cxn ang="0">
                  <a:pos x="324" y="527"/>
                </a:cxn>
                <a:cxn ang="0">
                  <a:pos x="336" y="523"/>
                </a:cxn>
                <a:cxn ang="0">
                  <a:pos x="344" y="511"/>
                </a:cxn>
                <a:cxn ang="0">
                  <a:pos x="368" y="547"/>
                </a:cxn>
                <a:cxn ang="0">
                  <a:pos x="404" y="571"/>
                </a:cxn>
                <a:cxn ang="0">
                  <a:pos x="436" y="603"/>
                </a:cxn>
                <a:cxn ang="0">
                  <a:pos x="444" y="615"/>
                </a:cxn>
                <a:cxn ang="0">
                  <a:pos x="456" y="623"/>
                </a:cxn>
                <a:cxn ang="0">
                  <a:pos x="484" y="655"/>
                </a:cxn>
                <a:cxn ang="0">
                  <a:pos x="492" y="631"/>
                </a:cxn>
                <a:cxn ang="0">
                  <a:pos x="540" y="659"/>
                </a:cxn>
                <a:cxn ang="0">
                  <a:pos x="588" y="655"/>
                </a:cxn>
                <a:cxn ang="0">
                  <a:pos x="616" y="531"/>
                </a:cxn>
                <a:cxn ang="0">
                  <a:pos x="632" y="463"/>
                </a:cxn>
                <a:cxn ang="0">
                  <a:pos x="620" y="367"/>
                </a:cxn>
                <a:cxn ang="0">
                  <a:pos x="536" y="271"/>
                </a:cxn>
                <a:cxn ang="0">
                  <a:pos x="528" y="235"/>
                </a:cxn>
                <a:cxn ang="0">
                  <a:pos x="460" y="179"/>
                </a:cxn>
                <a:cxn ang="0">
                  <a:pos x="472" y="155"/>
                </a:cxn>
                <a:cxn ang="0">
                  <a:pos x="456" y="131"/>
                </a:cxn>
                <a:cxn ang="0">
                  <a:pos x="416" y="79"/>
                </a:cxn>
                <a:cxn ang="0">
                  <a:pos x="392" y="31"/>
                </a:cxn>
                <a:cxn ang="0">
                  <a:pos x="388" y="19"/>
                </a:cxn>
                <a:cxn ang="0">
                  <a:pos x="364" y="151"/>
                </a:cxn>
                <a:cxn ang="0">
                  <a:pos x="324" y="115"/>
                </a:cxn>
                <a:cxn ang="0">
                  <a:pos x="292" y="111"/>
                </a:cxn>
                <a:cxn ang="0">
                  <a:pos x="272" y="87"/>
                </a:cxn>
                <a:cxn ang="0">
                  <a:pos x="264" y="63"/>
                </a:cxn>
                <a:cxn ang="0">
                  <a:pos x="276" y="55"/>
                </a:cxn>
                <a:cxn ang="0">
                  <a:pos x="240" y="19"/>
                </a:cxn>
                <a:cxn ang="0">
                  <a:pos x="216" y="11"/>
                </a:cxn>
                <a:cxn ang="0">
                  <a:pos x="204" y="7"/>
                </a:cxn>
                <a:cxn ang="0">
                  <a:pos x="212" y="11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50"/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/>
              <a:ahLst/>
              <a:cxnLst>
                <a:cxn ang="0">
                  <a:pos x="84" y="60"/>
                </a:cxn>
                <a:cxn ang="0">
                  <a:pos x="68" y="36"/>
                </a:cxn>
                <a:cxn ang="0">
                  <a:pos x="64" y="16"/>
                </a:cxn>
                <a:cxn ang="0">
                  <a:pos x="52" y="12"/>
                </a:cxn>
                <a:cxn ang="0">
                  <a:pos x="16" y="16"/>
                </a:cxn>
                <a:cxn ang="0">
                  <a:pos x="44" y="40"/>
                </a:cxn>
                <a:cxn ang="0">
                  <a:pos x="48" y="52"/>
                </a:cxn>
                <a:cxn ang="0">
                  <a:pos x="24" y="68"/>
                </a:cxn>
                <a:cxn ang="0">
                  <a:pos x="88" y="92"/>
                </a:cxn>
                <a:cxn ang="0">
                  <a:pos x="124" y="112"/>
                </a:cxn>
                <a:cxn ang="0">
                  <a:pos x="128" y="124"/>
                </a:cxn>
                <a:cxn ang="0">
                  <a:pos x="140" y="132"/>
                </a:cxn>
                <a:cxn ang="0">
                  <a:pos x="148" y="156"/>
                </a:cxn>
                <a:cxn ang="0">
                  <a:pos x="132" y="196"/>
                </a:cxn>
                <a:cxn ang="0">
                  <a:pos x="180" y="188"/>
                </a:cxn>
                <a:cxn ang="0">
                  <a:pos x="192" y="216"/>
                </a:cxn>
                <a:cxn ang="0">
                  <a:pos x="216" y="224"/>
                </a:cxn>
                <a:cxn ang="0">
                  <a:pos x="228" y="228"/>
                </a:cxn>
                <a:cxn ang="0">
                  <a:pos x="252" y="224"/>
                </a:cxn>
                <a:cxn ang="0">
                  <a:pos x="276" y="196"/>
                </a:cxn>
                <a:cxn ang="0">
                  <a:pos x="336" y="252"/>
                </a:cxn>
                <a:cxn ang="0">
                  <a:pos x="364" y="280"/>
                </a:cxn>
                <a:cxn ang="0">
                  <a:pos x="360" y="224"/>
                </a:cxn>
                <a:cxn ang="0">
                  <a:pos x="336" y="200"/>
                </a:cxn>
                <a:cxn ang="0">
                  <a:pos x="372" y="168"/>
                </a:cxn>
                <a:cxn ang="0">
                  <a:pos x="408" y="156"/>
                </a:cxn>
                <a:cxn ang="0">
                  <a:pos x="420" y="152"/>
                </a:cxn>
                <a:cxn ang="0">
                  <a:pos x="424" y="140"/>
                </a:cxn>
                <a:cxn ang="0">
                  <a:pos x="356" y="148"/>
                </a:cxn>
                <a:cxn ang="0">
                  <a:pos x="304" y="140"/>
                </a:cxn>
                <a:cxn ang="0">
                  <a:pos x="300" y="128"/>
                </a:cxn>
                <a:cxn ang="0">
                  <a:pos x="292" y="116"/>
                </a:cxn>
                <a:cxn ang="0">
                  <a:pos x="220" y="80"/>
                </a:cxn>
                <a:cxn ang="0">
                  <a:pos x="160" y="60"/>
                </a:cxn>
                <a:cxn ang="0">
                  <a:pos x="136" y="52"/>
                </a:cxn>
                <a:cxn ang="0">
                  <a:pos x="80" y="52"/>
                </a:cxn>
                <a:cxn ang="0">
                  <a:pos x="68" y="32"/>
                </a:cxn>
                <a:cxn ang="0">
                  <a:pos x="68" y="0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Freeform 51"/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0" y="37"/>
                </a:cxn>
                <a:cxn ang="0">
                  <a:pos x="28" y="49"/>
                </a:cxn>
                <a:cxn ang="0">
                  <a:pos x="84" y="89"/>
                </a:cxn>
                <a:cxn ang="0">
                  <a:pos x="120" y="113"/>
                </a:cxn>
                <a:cxn ang="0">
                  <a:pos x="132" y="121"/>
                </a:cxn>
                <a:cxn ang="0">
                  <a:pos x="136" y="169"/>
                </a:cxn>
                <a:cxn ang="0">
                  <a:pos x="116" y="201"/>
                </a:cxn>
                <a:cxn ang="0">
                  <a:pos x="136" y="197"/>
                </a:cxn>
                <a:cxn ang="0">
                  <a:pos x="148" y="189"/>
                </a:cxn>
                <a:cxn ang="0">
                  <a:pos x="160" y="201"/>
                </a:cxn>
                <a:cxn ang="0">
                  <a:pos x="184" y="217"/>
                </a:cxn>
                <a:cxn ang="0">
                  <a:pos x="208" y="233"/>
                </a:cxn>
                <a:cxn ang="0">
                  <a:pos x="240" y="221"/>
                </a:cxn>
                <a:cxn ang="0">
                  <a:pos x="248" y="197"/>
                </a:cxn>
                <a:cxn ang="0">
                  <a:pos x="268" y="201"/>
                </a:cxn>
                <a:cxn ang="0">
                  <a:pos x="292" y="209"/>
                </a:cxn>
                <a:cxn ang="0">
                  <a:pos x="340" y="281"/>
                </a:cxn>
                <a:cxn ang="0">
                  <a:pos x="356" y="277"/>
                </a:cxn>
                <a:cxn ang="0">
                  <a:pos x="352" y="253"/>
                </a:cxn>
                <a:cxn ang="0">
                  <a:pos x="316" y="197"/>
                </a:cxn>
                <a:cxn ang="0">
                  <a:pos x="360" y="173"/>
                </a:cxn>
                <a:cxn ang="0">
                  <a:pos x="408" y="145"/>
                </a:cxn>
                <a:cxn ang="0">
                  <a:pos x="409" y="120"/>
                </a:cxn>
                <a:cxn ang="0">
                  <a:pos x="367" y="138"/>
                </a:cxn>
                <a:cxn ang="0">
                  <a:pos x="308" y="137"/>
                </a:cxn>
                <a:cxn ang="0">
                  <a:pos x="264" y="97"/>
                </a:cxn>
                <a:cxn ang="0">
                  <a:pos x="180" y="61"/>
                </a:cxn>
                <a:cxn ang="0">
                  <a:pos x="132" y="33"/>
                </a:cxn>
                <a:cxn ang="0">
                  <a:pos x="92" y="41"/>
                </a:cxn>
                <a:cxn ang="0">
                  <a:pos x="76" y="57"/>
                </a:cxn>
                <a:cxn ang="0">
                  <a:pos x="56" y="17"/>
                </a:cxn>
                <a:cxn ang="0">
                  <a:pos x="0" y="1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Freeform 52"/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0" y="18"/>
                </a:cxn>
                <a:cxn ang="0">
                  <a:pos x="20" y="42"/>
                </a:cxn>
                <a:cxn ang="0">
                  <a:pos x="28" y="66"/>
                </a:cxn>
                <a:cxn ang="0">
                  <a:pos x="32" y="78"/>
                </a:cxn>
                <a:cxn ang="0">
                  <a:pos x="60" y="50"/>
                </a:cxn>
                <a:cxn ang="0">
                  <a:pos x="32" y="18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Freeform 53"/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/>
              <a:ahLst/>
              <a:cxnLst>
                <a:cxn ang="0">
                  <a:pos x="47" y="73"/>
                </a:cxn>
                <a:cxn ang="0">
                  <a:pos x="39" y="61"/>
                </a:cxn>
                <a:cxn ang="0">
                  <a:pos x="15" y="69"/>
                </a:cxn>
                <a:cxn ang="0">
                  <a:pos x="39" y="113"/>
                </a:cxn>
                <a:cxn ang="0">
                  <a:pos x="123" y="89"/>
                </a:cxn>
                <a:cxn ang="0">
                  <a:pos x="147" y="73"/>
                </a:cxn>
                <a:cxn ang="0">
                  <a:pos x="171" y="65"/>
                </a:cxn>
                <a:cxn ang="0">
                  <a:pos x="219" y="19"/>
                </a:cxn>
                <a:cxn ang="0">
                  <a:pos x="210" y="0"/>
                </a:cxn>
                <a:cxn ang="0">
                  <a:pos x="179" y="17"/>
                </a:cxn>
                <a:cxn ang="0">
                  <a:pos x="107" y="41"/>
                </a:cxn>
                <a:cxn ang="0">
                  <a:pos x="83" y="45"/>
                </a:cxn>
                <a:cxn ang="0">
                  <a:pos x="59" y="53"/>
                </a:cxn>
                <a:cxn ang="0">
                  <a:pos x="47" y="73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Freeform 54"/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8" y="84"/>
                </a:cxn>
                <a:cxn ang="0">
                  <a:pos x="0" y="108"/>
                </a:cxn>
                <a:cxn ang="0">
                  <a:pos x="36" y="116"/>
                </a:cxn>
                <a:cxn ang="0">
                  <a:pos x="52" y="96"/>
                </a:cxn>
                <a:cxn ang="0">
                  <a:pos x="124" y="68"/>
                </a:cxn>
                <a:cxn ang="0">
                  <a:pos x="136" y="44"/>
                </a:cxn>
                <a:cxn ang="0">
                  <a:pos x="112" y="28"/>
                </a:cxn>
                <a:cxn ang="0">
                  <a:pos x="100" y="20"/>
                </a:cxn>
                <a:cxn ang="0">
                  <a:pos x="64" y="12"/>
                </a:cxn>
                <a:cxn ang="0">
                  <a:pos x="52" y="36"/>
                </a:cxn>
                <a:cxn ang="0">
                  <a:pos x="12" y="60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Freeform 55"/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8" y="11"/>
                </a:cxn>
                <a:cxn ang="0">
                  <a:pos x="24" y="35"/>
                </a:cxn>
                <a:cxn ang="0">
                  <a:pos x="39" y="26"/>
                </a:cxn>
                <a:cxn ang="0">
                  <a:pos x="29" y="0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Freeform 56"/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04" y="28"/>
                </a:cxn>
                <a:cxn ang="0">
                  <a:pos x="88" y="64"/>
                </a:cxn>
                <a:cxn ang="0">
                  <a:pos x="36" y="84"/>
                </a:cxn>
                <a:cxn ang="0">
                  <a:pos x="28" y="96"/>
                </a:cxn>
                <a:cxn ang="0">
                  <a:pos x="16" y="100"/>
                </a:cxn>
                <a:cxn ang="0">
                  <a:pos x="20" y="132"/>
                </a:cxn>
                <a:cxn ang="0">
                  <a:pos x="28" y="156"/>
                </a:cxn>
                <a:cxn ang="0">
                  <a:pos x="0" y="200"/>
                </a:cxn>
                <a:cxn ang="0">
                  <a:pos x="28" y="260"/>
                </a:cxn>
                <a:cxn ang="0">
                  <a:pos x="52" y="268"/>
                </a:cxn>
                <a:cxn ang="0">
                  <a:pos x="88" y="216"/>
                </a:cxn>
                <a:cxn ang="0">
                  <a:pos x="104" y="192"/>
                </a:cxn>
                <a:cxn ang="0">
                  <a:pos x="128" y="116"/>
                </a:cxn>
                <a:cxn ang="0">
                  <a:pos x="140" y="76"/>
                </a:cxn>
                <a:cxn ang="0">
                  <a:pos x="164" y="72"/>
                </a:cxn>
                <a:cxn ang="0">
                  <a:pos x="128" y="0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Freeform 57"/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5" y="60"/>
                </a:cxn>
                <a:cxn ang="0">
                  <a:pos x="29" y="76"/>
                </a:cxn>
                <a:cxn ang="0">
                  <a:pos x="41" y="80"/>
                </a:cxn>
                <a:cxn ang="0">
                  <a:pos x="57" y="76"/>
                </a:cxn>
                <a:cxn ang="0">
                  <a:pos x="29" y="0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Freeform 58"/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0" y="84"/>
                </a:cxn>
                <a:cxn ang="0">
                  <a:pos x="36" y="92"/>
                </a:cxn>
                <a:cxn ang="0">
                  <a:pos x="12" y="108"/>
                </a:cxn>
                <a:cxn ang="0">
                  <a:pos x="40" y="188"/>
                </a:cxn>
                <a:cxn ang="0">
                  <a:pos x="52" y="224"/>
                </a:cxn>
                <a:cxn ang="0">
                  <a:pos x="60" y="236"/>
                </a:cxn>
                <a:cxn ang="0">
                  <a:pos x="84" y="244"/>
                </a:cxn>
                <a:cxn ang="0">
                  <a:pos x="96" y="196"/>
                </a:cxn>
                <a:cxn ang="0">
                  <a:pos x="124" y="168"/>
                </a:cxn>
                <a:cxn ang="0">
                  <a:pos x="112" y="68"/>
                </a:cxn>
                <a:cxn ang="0">
                  <a:pos x="140" y="48"/>
                </a:cxn>
                <a:cxn ang="0">
                  <a:pos x="112" y="20"/>
                </a:cxn>
                <a:cxn ang="0">
                  <a:pos x="96" y="0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Freeform 59"/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51" y="35"/>
                </a:cxn>
                <a:cxn ang="0">
                  <a:pos x="60" y="62"/>
                </a:cxn>
                <a:cxn ang="0">
                  <a:pos x="62" y="92"/>
                </a:cxn>
                <a:cxn ang="0">
                  <a:pos x="68" y="105"/>
                </a:cxn>
                <a:cxn ang="0">
                  <a:pos x="71" y="126"/>
                </a:cxn>
                <a:cxn ang="0">
                  <a:pos x="57" y="93"/>
                </a:cxn>
                <a:cxn ang="0">
                  <a:pos x="35" y="78"/>
                </a:cxn>
                <a:cxn ang="0">
                  <a:pos x="5" y="83"/>
                </a:cxn>
                <a:cxn ang="0">
                  <a:pos x="8" y="102"/>
                </a:cxn>
                <a:cxn ang="0">
                  <a:pos x="41" y="114"/>
                </a:cxn>
                <a:cxn ang="0">
                  <a:pos x="57" y="135"/>
                </a:cxn>
                <a:cxn ang="0">
                  <a:pos x="71" y="135"/>
                </a:cxn>
                <a:cxn ang="0">
                  <a:pos x="78" y="150"/>
                </a:cxn>
                <a:cxn ang="0">
                  <a:pos x="96" y="179"/>
                </a:cxn>
                <a:cxn ang="0">
                  <a:pos x="81" y="126"/>
                </a:cxn>
                <a:cxn ang="0">
                  <a:pos x="80" y="93"/>
                </a:cxn>
                <a:cxn ang="0">
                  <a:pos x="71" y="63"/>
                </a:cxn>
                <a:cxn ang="0">
                  <a:pos x="63" y="41"/>
                </a:cxn>
                <a:cxn ang="0">
                  <a:pos x="57" y="20"/>
                </a:cxn>
                <a:cxn ang="0">
                  <a:pos x="48" y="2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Freeform 60"/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5"/>
                </a:cxn>
                <a:cxn ang="0">
                  <a:pos x="9" y="54"/>
                </a:cxn>
                <a:cxn ang="0">
                  <a:pos x="18" y="94"/>
                </a:cxn>
                <a:cxn ang="0">
                  <a:pos x="34" y="129"/>
                </a:cxn>
                <a:cxn ang="0">
                  <a:pos x="54" y="175"/>
                </a:cxn>
                <a:cxn ang="0">
                  <a:pos x="40" y="115"/>
                </a:cxn>
                <a:cxn ang="0">
                  <a:pos x="34" y="93"/>
                </a:cxn>
                <a:cxn ang="0">
                  <a:pos x="28" y="61"/>
                </a:cxn>
                <a:cxn ang="0">
                  <a:pos x="25" y="46"/>
                </a:cxn>
                <a:cxn ang="0">
                  <a:pos x="16" y="37"/>
                </a:cxn>
                <a:cxn ang="0">
                  <a:pos x="6" y="0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Freeform 61"/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34"/>
                </a:cxn>
                <a:cxn ang="0">
                  <a:pos x="23" y="43"/>
                </a:cxn>
                <a:cxn ang="0">
                  <a:pos x="48" y="49"/>
                </a:cxn>
                <a:cxn ang="0">
                  <a:pos x="62" y="57"/>
                </a:cxn>
                <a:cxn ang="0">
                  <a:pos x="74" y="66"/>
                </a:cxn>
                <a:cxn ang="0">
                  <a:pos x="86" y="69"/>
                </a:cxn>
                <a:cxn ang="0">
                  <a:pos x="72" y="39"/>
                </a:cxn>
                <a:cxn ang="0">
                  <a:pos x="63" y="22"/>
                </a:cxn>
                <a:cxn ang="0">
                  <a:pos x="36" y="24"/>
                </a:cxn>
                <a:cxn ang="0">
                  <a:pos x="24" y="19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Freeform 62"/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75" y="10"/>
                </a:cxn>
                <a:cxn ang="0">
                  <a:pos x="23" y="15"/>
                </a:cxn>
                <a:cxn ang="0">
                  <a:pos x="14" y="33"/>
                </a:cxn>
                <a:cxn ang="0">
                  <a:pos x="11" y="61"/>
                </a:cxn>
                <a:cxn ang="0">
                  <a:pos x="14" y="75"/>
                </a:cxn>
                <a:cxn ang="0">
                  <a:pos x="3" y="88"/>
                </a:cxn>
                <a:cxn ang="0">
                  <a:pos x="14" y="109"/>
                </a:cxn>
                <a:cxn ang="0">
                  <a:pos x="23" y="124"/>
                </a:cxn>
                <a:cxn ang="0">
                  <a:pos x="15" y="144"/>
                </a:cxn>
                <a:cxn ang="0">
                  <a:pos x="24" y="156"/>
                </a:cxn>
                <a:cxn ang="0">
                  <a:pos x="42" y="144"/>
                </a:cxn>
                <a:cxn ang="0">
                  <a:pos x="50" y="93"/>
                </a:cxn>
                <a:cxn ang="0">
                  <a:pos x="56" y="126"/>
                </a:cxn>
                <a:cxn ang="0">
                  <a:pos x="65" y="145"/>
                </a:cxn>
                <a:cxn ang="0">
                  <a:pos x="62" y="112"/>
                </a:cxn>
                <a:cxn ang="0">
                  <a:pos x="72" y="73"/>
                </a:cxn>
                <a:cxn ang="0">
                  <a:pos x="69" y="51"/>
                </a:cxn>
                <a:cxn ang="0">
                  <a:pos x="54" y="60"/>
                </a:cxn>
                <a:cxn ang="0">
                  <a:pos x="35" y="54"/>
                </a:cxn>
                <a:cxn ang="0">
                  <a:pos x="41" y="36"/>
                </a:cxn>
                <a:cxn ang="0">
                  <a:pos x="62" y="34"/>
                </a:cxn>
                <a:cxn ang="0">
                  <a:pos x="78" y="39"/>
                </a:cxn>
                <a:cxn ang="0">
                  <a:pos x="98" y="30"/>
                </a:cxn>
                <a:cxn ang="0">
                  <a:pos x="111" y="13"/>
                </a:cxn>
                <a:cxn ang="0">
                  <a:pos x="98" y="0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Freeform 63"/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6"/>
                </a:cxn>
                <a:cxn ang="0">
                  <a:pos x="6" y="37"/>
                </a:cxn>
                <a:cxn ang="0">
                  <a:pos x="1" y="61"/>
                </a:cxn>
                <a:cxn ang="0">
                  <a:pos x="16" y="94"/>
                </a:cxn>
                <a:cxn ang="0">
                  <a:pos x="30" y="82"/>
                </a:cxn>
                <a:cxn ang="0">
                  <a:pos x="22" y="61"/>
                </a:cxn>
                <a:cxn ang="0">
                  <a:pos x="12" y="0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Freeform 64"/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20"/>
                </a:cxn>
                <a:cxn ang="0">
                  <a:pos x="8" y="49"/>
                </a:cxn>
                <a:cxn ang="0">
                  <a:pos x="6" y="107"/>
                </a:cxn>
                <a:cxn ang="0">
                  <a:pos x="17" y="103"/>
                </a:cxn>
                <a:cxn ang="0">
                  <a:pos x="20" y="115"/>
                </a:cxn>
                <a:cxn ang="0">
                  <a:pos x="29" y="122"/>
                </a:cxn>
                <a:cxn ang="0">
                  <a:pos x="38" y="140"/>
                </a:cxn>
                <a:cxn ang="0">
                  <a:pos x="48" y="128"/>
                </a:cxn>
                <a:cxn ang="0">
                  <a:pos x="65" y="134"/>
                </a:cxn>
                <a:cxn ang="0">
                  <a:pos x="63" y="109"/>
                </a:cxn>
                <a:cxn ang="0">
                  <a:pos x="48" y="104"/>
                </a:cxn>
                <a:cxn ang="0">
                  <a:pos x="39" y="91"/>
                </a:cxn>
                <a:cxn ang="0">
                  <a:pos x="33" y="73"/>
                </a:cxn>
                <a:cxn ang="0">
                  <a:pos x="41" y="53"/>
                </a:cxn>
                <a:cxn ang="0">
                  <a:pos x="35" y="35"/>
                </a:cxn>
                <a:cxn ang="0">
                  <a:pos x="42" y="20"/>
                </a:cxn>
                <a:cxn ang="0">
                  <a:pos x="29" y="4"/>
                </a:cxn>
                <a:cxn ang="0">
                  <a:pos x="18" y="7"/>
                </a:cxn>
                <a:cxn ang="0">
                  <a:pos x="12" y="2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Freeform 65"/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4" y="18"/>
                </a:cxn>
                <a:cxn ang="0">
                  <a:pos x="32" y="30"/>
                </a:cxn>
                <a:cxn ang="0">
                  <a:pos x="16" y="35"/>
                </a:cxn>
                <a:cxn ang="0">
                  <a:pos x="8" y="48"/>
                </a:cxn>
                <a:cxn ang="0">
                  <a:pos x="4" y="74"/>
                </a:cxn>
                <a:cxn ang="0">
                  <a:pos x="13" y="71"/>
                </a:cxn>
                <a:cxn ang="0">
                  <a:pos x="25" y="62"/>
                </a:cxn>
                <a:cxn ang="0">
                  <a:pos x="34" y="69"/>
                </a:cxn>
                <a:cxn ang="0">
                  <a:pos x="58" y="99"/>
                </a:cxn>
                <a:cxn ang="0">
                  <a:pos x="71" y="72"/>
                </a:cxn>
                <a:cxn ang="0">
                  <a:pos x="85" y="68"/>
                </a:cxn>
                <a:cxn ang="0">
                  <a:pos x="74" y="39"/>
                </a:cxn>
                <a:cxn ang="0">
                  <a:pos x="52" y="0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Freeform 66"/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26" y="66"/>
                </a:cxn>
                <a:cxn ang="0">
                  <a:pos x="30" y="52"/>
                </a:cxn>
                <a:cxn ang="0">
                  <a:pos x="38" y="40"/>
                </a:cxn>
                <a:cxn ang="0">
                  <a:pos x="30" y="25"/>
                </a:cxn>
                <a:cxn ang="0">
                  <a:pos x="20" y="13"/>
                </a:cxn>
                <a:cxn ang="0">
                  <a:pos x="11" y="1"/>
                </a:cxn>
                <a:cxn ang="0">
                  <a:pos x="2" y="12"/>
                </a:cxn>
                <a:cxn ang="0">
                  <a:pos x="6" y="2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" name="Freeform 67"/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3"/>
                </a:cxn>
                <a:cxn ang="0">
                  <a:pos x="24" y="11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Freeform 68"/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8" y="33"/>
                </a:cxn>
                <a:cxn ang="0">
                  <a:pos x="42" y="46"/>
                </a:cxn>
                <a:cxn ang="0">
                  <a:pos x="60" y="42"/>
                </a:cxn>
                <a:cxn ang="0">
                  <a:pos x="49" y="24"/>
                </a:cxn>
                <a:cxn ang="0">
                  <a:pos x="28" y="3"/>
                </a:cxn>
                <a:cxn ang="0">
                  <a:pos x="19" y="16"/>
                </a:cxn>
                <a:cxn ang="0">
                  <a:pos x="9" y="0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Freeform 69"/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Freeform 70"/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24" y="35"/>
                </a:cxn>
                <a:cxn ang="0">
                  <a:pos x="36" y="54"/>
                </a:cxn>
                <a:cxn ang="0">
                  <a:pos x="46" y="63"/>
                </a:cxn>
                <a:cxn ang="0">
                  <a:pos x="61" y="56"/>
                </a:cxn>
                <a:cxn ang="0">
                  <a:pos x="33" y="17"/>
                </a:cxn>
                <a:cxn ang="0">
                  <a:pos x="7" y="0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Freeform 71"/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30" y="34"/>
                </a:cxn>
                <a:cxn ang="0">
                  <a:pos x="16" y="43"/>
                </a:cxn>
                <a:cxn ang="0">
                  <a:pos x="22" y="67"/>
                </a:cxn>
                <a:cxn ang="0">
                  <a:pos x="48" y="58"/>
                </a:cxn>
                <a:cxn ang="0">
                  <a:pos x="60" y="47"/>
                </a:cxn>
                <a:cxn ang="0">
                  <a:pos x="51" y="28"/>
                </a:cxn>
                <a:cxn ang="0">
                  <a:pos x="57" y="14"/>
                </a:cxn>
                <a:cxn ang="0">
                  <a:pos x="55" y="2"/>
                </a:cxn>
                <a:cxn ang="0">
                  <a:pos x="46" y="4"/>
                </a:cxn>
                <a:cxn ang="0">
                  <a:pos x="51" y="5"/>
                </a:cxn>
                <a:cxn ang="0">
                  <a:pos x="49" y="16"/>
                </a:cxn>
                <a:cxn ang="0">
                  <a:pos x="43" y="23"/>
                </a:cxn>
                <a:cxn ang="0">
                  <a:pos x="28" y="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Freeform 72"/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6" y="6"/>
                </a:cxn>
                <a:cxn ang="0">
                  <a:pos x="33" y="36"/>
                </a:cxn>
                <a:cxn ang="0">
                  <a:pos x="42" y="30"/>
                </a:cxn>
                <a:cxn ang="0">
                  <a:pos x="21" y="3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" name="Freeform 73"/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6"/>
                </a:cxn>
                <a:cxn ang="0">
                  <a:pos x="16" y="24"/>
                </a:cxn>
                <a:cxn ang="0">
                  <a:pos x="19" y="29"/>
                </a:cxn>
                <a:cxn ang="0">
                  <a:pos x="16" y="35"/>
                </a:cxn>
                <a:cxn ang="0">
                  <a:pos x="30" y="21"/>
                </a:cxn>
                <a:cxn ang="0">
                  <a:pos x="24" y="9"/>
                </a:cxn>
                <a:cxn ang="0">
                  <a:pos x="21" y="0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Freeform 74"/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7"/>
                </a:cxn>
                <a:cxn ang="0">
                  <a:pos x="27" y="31"/>
                </a:cxn>
                <a:cxn ang="0">
                  <a:pos x="45" y="24"/>
                </a:cxn>
                <a:cxn ang="0">
                  <a:pos x="22" y="10"/>
                </a:cxn>
                <a:cxn ang="0">
                  <a:pos x="21" y="0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Freeform 75"/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1" y="15"/>
                </a:cxn>
                <a:cxn ang="0">
                  <a:pos x="9" y="36"/>
                </a:cxn>
                <a:cxn ang="0">
                  <a:pos x="0" y="59"/>
                </a:cxn>
                <a:cxn ang="0">
                  <a:pos x="8" y="74"/>
                </a:cxn>
                <a:cxn ang="0">
                  <a:pos x="20" y="59"/>
                </a:cxn>
                <a:cxn ang="0">
                  <a:pos x="35" y="32"/>
                </a:cxn>
                <a:cxn ang="0">
                  <a:pos x="30" y="0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Freeform 76"/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4" y="8"/>
                </a:cxn>
                <a:cxn ang="0">
                  <a:pos x="0" y="22"/>
                </a:cxn>
                <a:cxn ang="0">
                  <a:pos x="15" y="41"/>
                </a:cxn>
                <a:cxn ang="0">
                  <a:pos x="25" y="56"/>
                </a:cxn>
                <a:cxn ang="0">
                  <a:pos x="16" y="20"/>
                </a:cxn>
                <a:cxn ang="0">
                  <a:pos x="13" y="7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Freeform 77"/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10"/>
                </a:cxn>
                <a:cxn ang="0">
                  <a:pos x="11" y="25"/>
                </a:cxn>
                <a:cxn ang="0">
                  <a:pos x="11" y="0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Freeform 78"/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1" y="14"/>
                </a:cxn>
                <a:cxn ang="0">
                  <a:pos x="20" y="21"/>
                </a:cxn>
                <a:cxn ang="0">
                  <a:pos x="8" y="39"/>
                </a:cxn>
                <a:cxn ang="0">
                  <a:pos x="0" y="56"/>
                </a:cxn>
                <a:cxn ang="0">
                  <a:pos x="11" y="57"/>
                </a:cxn>
                <a:cxn ang="0">
                  <a:pos x="26" y="26"/>
                </a:cxn>
                <a:cxn ang="0">
                  <a:pos x="5" y="0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Freeform 79"/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0" y="7"/>
                </a:cxn>
                <a:cxn ang="0">
                  <a:pos x="8" y="22"/>
                </a:cxn>
                <a:cxn ang="0">
                  <a:pos x="14" y="3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Freeform 80"/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Freeform 81"/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0" y="10"/>
                </a:cxn>
                <a:cxn ang="0">
                  <a:pos x="12" y="19"/>
                </a:cxn>
                <a:cxn ang="0">
                  <a:pos x="10" y="5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Freeform 82"/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Freeform 83"/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18"/>
                </a:cxn>
                <a:cxn ang="0">
                  <a:pos x="14" y="6"/>
                </a:cxn>
                <a:cxn ang="0">
                  <a:pos x="13" y="0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Freeform 84"/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18"/>
                </a:cxn>
                <a:cxn ang="0">
                  <a:pos x="15" y="39"/>
                </a:cxn>
                <a:cxn ang="0">
                  <a:pos x="27" y="54"/>
                </a:cxn>
                <a:cxn ang="0">
                  <a:pos x="40" y="63"/>
                </a:cxn>
                <a:cxn ang="0">
                  <a:pos x="51" y="81"/>
                </a:cxn>
                <a:cxn ang="0">
                  <a:pos x="52" y="57"/>
                </a:cxn>
                <a:cxn ang="0">
                  <a:pos x="43" y="37"/>
                </a:cxn>
                <a:cxn ang="0">
                  <a:pos x="25" y="18"/>
                </a:cxn>
                <a:cxn ang="0">
                  <a:pos x="10" y="7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Freeform 85"/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/>
              <a:ahLst/>
              <a:cxnLst>
                <a:cxn ang="0">
                  <a:pos x="28" y="23"/>
                </a:cxn>
                <a:cxn ang="0">
                  <a:pos x="13" y="32"/>
                </a:cxn>
                <a:cxn ang="0">
                  <a:pos x="1" y="44"/>
                </a:cxn>
                <a:cxn ang="0">
                  <a:pos x="13" y="59"/>
                </a:cxn>
                <a:cxn ang="0">
                  <a:pos x="28" y="44"/>
                </a:cxn>
                <a:cxn ang="0">
                  <a:pos x="40" y="23"/>
                </a:cxn>
                <a:cxn ang="0">
                  <a:pos x="55" y="0"/>
                </a:cxn>
                <a:cxn ang="0">
                  <a:pos x="71" y="11"/>
                </a:cxn>
                <a:cxn ang="0">
                  <a:pos x="35" y="23"/>
                </a:cxn>
                <a:cxn ang="0">
                  <a:pos x="28" y="23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Freeform 86"/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4"/>
                </a:cxn>
                <a:cxn ang="0">
                  <a:pos x="12" y="30"/>
                </a:cxn>
                <a:cxn ang="0">
                  <a:pos x="9" y="0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Freeform 87"/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4"/>
                </a:cxn>
                <a:cxn ang="0">
                  <a:pos x="21" y="20"/>
                </a:cxn>
                <a:cxn ang="0">
                  <a:pos x="19" y="0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Freeform 88"/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Freeform 89"/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0" y="9"/>
                </a:cxn>
                <a:cxn ang="0">
                  <a:pos x="14" y="32"/>
                </a:cxn>
                <a:cxn ang="0">
                  <a:pos x="26" y="36"/>
                </a:cxn>
                <a:cxn ang="0">
                  <a:pos x="30" y="0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Freeform 90"/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4" y="25"/>
                </a:cxn>
                <a:cxn ang="0">
                  <a:pos x="26" y="29"/>
                </a:cxn>
                <a:cxn ang="0">
                  <a:pos x="34" y="2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Freeform 91"/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6" y="22"/>
                </a:cxn>
                <a:cxn ang="0">
                  <a:pos x="27" y="22"/>
                </a:cxn>
                <a:cxn ang="0">
                  <a:pos x="34" y="2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" name="Freeform 92"/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10" y="2"/>
                </a:cxn>
                <a:cxn ang="0">
                  <a:pos x="13" y="15"/>
                </a:cxn>
                <a:cxn ang="0">
                  <a:pos x="25" y="19"/>
                </a:cxn>
                <a:cxn ang="0">
                  <a:pos x="31" y="1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" name="Freeform 93"/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/>
              <a:ahLst/>
              <a:cxnLst>
                <a:cxn ang="0">
                  <a:pos x="28" y="16"/>
                </a:cxn>
                <a:cxn ang="0">
                  <a:pos x="19" y="2"/>
                </a:cxn>
                <a:cxn ang="0">
                  <a:pos x="10" y="25"/>
                </a:cxn>
                <a:cxn ang="0">
                  <a:pos x="19" y="35"/>
                </a:cxn>
                <a:cxn ang="0">
                  <a:pos x="27" y="29"/>
                </a:cxn>
                <a:cxn ang="0">
                  <a:pos x="28" y="16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Freeform 94"/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5" name="Freeform 95"/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Freeform 96"/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/>
              <a:ahLst/>
              <a:cxnLst>
                <a:cxn ang="0">
                  <a:pos x="171" y="4"/>
                </a:cxn>
                <a:cxn ang="0">
                  <a:pos x="185" y="4"/>
                </a:cxn>
                <a:cxn ang="0">
                  <a:pos x="189" y="16"/>
                </a:cxn>
                <a:cxn ang="0">
                  <a:pos x="187" y="24"/>
                </a:cxn>
                <a:cxn ang="0">
                  <a:pos x="131" y="44"/>
                </a:cxn>
                <a:cxn ang="0">
                  <a:pos x="109" y="58"/>
                </a:cxn>
                <a:cxn ang="0">
                  <a:pos x="97" y="62"/>
                </a:cxn>
                <a:cxn ang="0">
                  <a:pos x="71" y="82"/>
                </a:cxn>
                <a:cxn ang="0">
                  <a:pos x="75" y="92"/>
                </a:cxn>
                <a:cxn ang="0">
                  <a:pos x="83" y="116"/>
                </a:cxn>
                <a:cxn ang="0">
                  <a:pos x="107" y="126"/>
                </a:cxn>
                <a:cxn ang="0">
                  <a:pos x="93" y="140"/>
                </a:cxn>
                <a:cxn ang="0">
                  <a:pos x="83" y="130"/>
                </a:cxn>
                <a:cxn ang="0">
                  <a:pos x="71" y="134"/>
                </a:cxn>
                <a:cxn ang="0">
                  <a:pos x="21" y="122"/>
                </a:cxn>
                <a:cxn ang="0">
                  <a:pos x="19" y="106"/>
                </a:cxn>
                <a:cxn ang="0">
                  <a:pos x="47" y="90"/>
                </a:cxn>
                <a:cxn ang="0">
                  <a:pos x="51" y="76"/>
                </a:cxn>
                <a:cxn ang="0">
                  <a:pos x="47" y="64"/>
                </a:cxn>
                <a:cxn ang="0">
                  <a:pos x="73" y="46"/>
                </a:cxn>
                <a:cxn ang="0">
                  <a:pos x="97" y="36"/>
                </a:cxn>
                <a:cxn ang="0">
                  <a:pos x="113" y="24"/>
                </a:cxn>
                <a:cxn ang="0">
                  <a:pos x="171" y="4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Freeform 97"/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" y="2"/>
                </a:cxn>
                <a:cxn ang="0">
                  <a:pos x="32" y="16"/>
                </a:cxn>
                <a:cxn ang="0">
                  <a:pos x="44" y="14"/>
                </a:cxn>
                <a:cxn ang="0">
                  <a:pos x="24" y="0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8" name="Freeform 98"/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25" y="24"/>
                </a:cxn>
                <a:cxn ang="0">
                  <a:pos x="11" y="34"/>
                </a:cxn>
                <a:cxn ang="0">
                  <a:pos x="9" y="4"/>
                </a:cxn>
                <a:cxn ang="0">
                  <a:pos x="21" y="0"/>
                </a:cxn>
                <a:cxn ang="0">
                  <a:pos x="57" y="4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Freeform 99"/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1" y="6"/>
                </a:cxn>
                <a:cxn ang="0">
                  <a:pos x="57" y="26"/>
                </a:cxn>
                <a:cxn ang="0">
                  <a:pos x="63" y="24"/>
                </a:cxn>
                <a:cxn ang="0">
                  <a:pos x="29" y="0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Freeform 100"/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26" y="9"/>
                </a:cxn>
                <a:cxn ang="0">
                  <a:pos x="10" y="9"/>
                </a:cxn>
                <a:cxn ang="0">
                  <a:pos x="8" y="35"/>
                </a:cxn>
                <a:cxn ang="0">
                  <a:pos x="32" y="43"/>
                </a:cxn>
                <a:cxn ang="0">
                  <a:pos x="62" y="27"/>
                </a:cxn>
                <a:cxn ang="0">
                  <a:pos x="50" y="9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Freeform 101"/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16"/>
                </a:cxn>
                <a:cxn ang="0">
                  <a:pos x="50" y="30"/>
                </a:cxn>
                <a:cxn ang="0">
                  <a:pos x="76" y="36"/>
                </a:cxn>
                <a:cxn ang="0">
                  <a:pos x="112" y="22"/>
                </a:cxn>
                <a:cxn ang="0">
                  <a:pos x="78" y="4"/>
                </a:cxn>
                <a:cxn ang="0">
                  <a:pos x="14" y="0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Freeform 102"/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2" y="10"/>
                </a:cxn>
                <a:cxn ang="0">
                  <a:pos x="30" y="32"/>
                </a:cxn>
                <a:cxn ang="0">
                  <a:pos x="6" y="22"/>
                </a:cxn>
                <a:cxn ang="0">
                  <a:pos x="32" y="4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" name="Freeform 103"/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6" y="5"/>
                </a:cxn>
                <a:cxn ang="0">
                  <a:pos x="38" y="23"/>
                </a:cxn>
                <a:cxn ang="0">
                  <a:pos x="20" y="1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" name="Freeform 104"/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4" y="42"/>
                </a:cxn>
                <a:cxn ang="0">
                  <a:pos x="32" y="72"/>
                </a:cxn>
                <a:cxn ang="0">
                  <a:pos x="36" y="104"/>
                </a:cxn>
                <a:cxn ang="0">
                  <a:pos x="80" y="152"/>
                </a:cxn>
                <a:cxn ang="0">
                  <a:pos x="86" y="124"/>
                </a:cxn>
                <a:cxn ang="0">
                  <a:pos x="74" y="102"/>
                </a:cxn>
                <a:cxn ang="0">
                  <a:pos x="62" y="92"/>
                </a:cxn>
                <a:cxn ang="0">
                  <a:pos x="52" y="74"/>
                </a:cxn>
                <a:cxn ang="0">
                  <a:pos x="42" y="44"/>
                </a:cxn>
                <a:cxn ang="0">
                  <a:pos x="4" y="12"/>
                </a:cxn>
                <a:cxn ang="0">
                  <a:pos x="6" y="0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Freeform 105"/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74" y="40"/>
                </a:cxn>
                <a:cxn ang="0">
                  <a:pos x="30" y="84"/>
                </a:cxn>
                <a:cxn ang="0">
                  <a:pos x="32" y="100"/>
                </a:cxn>
                <a:cxn ang="0">
                  <a:pos x="20" y="94"/>
                </a:cxn>
                <a:cxn ang="0">
                  <a:pos x="6" y="84"/>
                </a:cxn>
                <a:cxn ang="0">
                  <a:pos x="0" y="8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2" y="24"/>
                </a:cxn>
                <a:cxn ang="0">
                  <a:pos x="4" y="14"/>
                </a:cxn>
                <a:cxn ang="0">
                  <a:pos x="26" y="22"/>
                </a:cxn>
                <a:cxn ang="0">
                  <a:pos x="36" y="36"/>
                </a:cxn>
                <a:cxn ang="0">
                  <a:pos x="64" y="22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" name="Freeform 106"/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/>
              <a:ahLst/>
              <a:cxnLst>
                <a:cxn ang="0">
                  <a:pos x="82" y="100"/>
                </a:cxn>
                <a:cxn ang="0">
                  <a:pos x="66" y="106"/>
                </a:cxn>
                <a:cxn ang="0">
                  <a:pos x="64" y="132"/>
                </a:cxn>
                <a:cxn ang="0">
                  <a:pos x="22" y="146"/>
                </a:cxn>
                <a:cxn ang="0">
                  <a:pos x="8" y="168"/>
                </a:cxn>
                <a:cxn ang="0">
                  <a:pos x="20" y="182"/>
                </a:cxn>
                <a:cxn ang="0">
                  <a:pos x="8" y="198"/>
                </a:cxn>
                <a:cxn ang="0">
                  <a:pos x="24" y="252"/>
                </a:cxn>
                <a:cxn ang="0">
                  <a:pos x="28" y="214"/>
                </a:cxn>
                <a:cxn ang="0">
                  <a:pos x="22" y="192"/>
                </a:cxn>
                <a:cxn ang="0">
                  <a:pos x="42" y="176"/>
                </a:cxn>
                <a:cxn ang="0">
                  <a:pos x="52" y="158"/>
                </a:cxn>
                <a:cxn ang="0">
                  <a:pos x="66" y="174"/>
                </a:cxn>
                <a:cxn ang="0">
                  <a:pos x="44" y="190"/>
                </a:cxn>
                <a:cxn ang="0">
                  <a:pos x="56" y="200"/>
                </a:cxn>
                <a:cxn ang="0">
                  <a:pos x="68" y="178"/>
                </a:cxn>
                <a:cxn ang="0">
                  <a:pos x="84" y="184"/>
                </a:cxn>
                <a:cxn ang="0">
                  <a:pos x="104" y="148"/>
                </a:cxn>
                <a:cxn ang="0">
                  <a:pos x="114" y="156"/>
                </a:cxn>
                <a:cxn ang="0">
                  <a:pos x="136" y="148"/>
                </a:cxn>
                <a:cxn ang="0">
                  <a:pos x="146" y="130"/>
                </a:cxn>
                <a:cxn ang="0">
                  <a:pos x="142" y="110"/>
                </a:cxn>
                <a:cxn ang="0">
                  <a:pos x="134" y="98"/>
                </a:cxn>
                <a:cxn ang="0">
                  <a:pos x="122" y="40"/>
                </a:cxn>
                <a:cxn ang="0">
                  <a:pos x="94" y="0"/>
                </a:cxn>
                <a:cxn ang="0">
                  <a:pos x="78" y="12"/>
                </a:cxn>
                <a:cxn ang="0">
                  <a:pos x="96" y="34"/>
                </a:cxn>
                <a:cxn ang="0">
                  <a:pos x="96" y="64"/>
                </a:cxn>
                <a:cxn ang="0">
                  <a:pos x="82" y="100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" name="Freeform 107"/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5" y="20"/>
                </a:cxn>
                <a:cxn ang="0">
                  <a:pos x="41" y="24"/>
                </a:cxn>
                <a:cxn ang="0">
                  <a:pos x="31" y="40"/>
                </a:cxn>
                <a:cxn ang="0">
                  <a:pos x="7" y="38"/>
                </a:cxn>
                <a:cxn ang="0">
                  <a:pos x="1" y="36"/>
                </a:cxn>
                <a:cxn ang="0">
                  <a:pos x="33" y="20"/>
                </a:cxn>
                <a:cxn ang="0">
                  <a:pos x="59" y="0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" name="Freeform 108"/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8"/>
                </a:cxn>
                <a:cxn ang="0">
                  <a:pos x="18" y="26"/>
                </a:cxn>
                <a:cxn ang="0">
                  <a:pos x="18" y="0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" name="Freeform 109"/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0" y="18"/>
                </a:cxn>
                <a:cxn ang="0">
                  <a:pos x="6" y="32"/>
                </a:cxn>
                <a:cxn ang="0">
                  <a:pos x="18" y="36"/>
                </a:cxn>
                <a:cxn ang="0">
                  <a:pos x="40" y="26"/>
                </a:cxn>
                <a:cxn ang="0">
                  <a:pos x="14" y="6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0" name="Freeform 110"/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12"/>
                </a:cxn>
                <a:cxn ang="0">
                  <a:pos x="19" y="22"/>
                </a:cxn>
                <a:cxn ang="0">
                  <a:pos x="11" y="0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Freeform 111"/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8"/>
                </a:cxn>
                <a:cxn ang="0">
                  <a:pos x="11" y="0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" name="Freeform 112"/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6"/>
                </a:cxn>
                <a:cxn ang="0">
                  <a:pos x="0" y="34"/>
                </a:cxn>
                <a:cxn ang="0">
                  <a:pos x="16" y="40"/>
                </a:cxn>
                <a:cxn ang="0">
                  <a:pos x="24" y="0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" name="Freeform 113"/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6" y="24"/>
                </a:cxn>
                <a:cxn ang="0">
                  <a:pos x="30" y="0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Freeform 114"/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" name="Freeform 115"/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" name="Freeform 116"/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Freeform 117"/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" name="Freeform 118"/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" name="Freeform 119"/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Freeform 120"/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" name="Freeform 121"/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" name="Freeform 122"/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Freeform 123"/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/>
              <a:ahLst/>
              <a:cxnLst>
                <a:cxn ang="0">
                  <a:pos x="452" y="653"/>
                </a:cxn>
                <a:cxn ang="0">
                  <a:pos x="333" y="595"/>
                </a:cxn>
                <a:cxn ang="0">
                  <a:pos x="158" y="645"/>
                </a:cxn>
                <a:cxn ang="0">
                  <a:pos x="46" y="759"/>
                </a:cxn>
                <a:cxn ang="0">
                  <a:pos x="12" y="941"/>
                </a:cxn>
                <a:cxn ang="0">
                  <a:pos x="146" y="1059"/>
                </a:cxn>
                <a:cxn ang="0">
                  <a:pos x="308" y="1041"/>
                </a:cxn>
                <a:cxn ang="0">
                  <a:pos x="396" y="1138"/>
                </a:cxn>
                <a:cxn ang="0">
                  <a:pos x="452" y="1447"/>
                </a:cxn>
                <a:cxn ang="0">
                  <a:pos x="497" y="1628"/>
                </a:cxn>
                <a:cxn ang="0">
                  <a:pos x="704" y="1574"/>
                </a:cxn>
                <a:cxn ang="0">
                  <a:pos x="817" y="1380"/>
                </a:cxn>
                <a:cxn ang="0">
                  <a:pos x="885" y="1153"/>
                </a:cxn>
                <a:cxn ang="0">
                  <a:pos x="998" y="999"/>
                </a:cxn>
                <a:cxn ang="0">
                  <a:pos x="796" y="856"/>
                </a:cxn>
                <a:cxn ang="0">
                  <a:pos x="817" y="819"/>
                </a:cxn>
                <a:cxn ang="0">
                  <a:pos x="1003" y="916"/>
                </a:cxn>
                <a:cxn ang="0">
                  <a:pos x="1098" y="792"/>
                </a:cxn>
                <a:cxn ang="0">
                  <a:pos x="1046" y="763"/>
                </a:cxn>
                <a:cxn ang="0">
                  <a:pos x="929" y="716"/>
                </a:cxn>
                <a:cxn ang="0">
                  <a:pos x="1141" y="761"/>
                </a:cxn>
                <a:cxn ang="0">
                  <a:pos x="1296" y="852"/>
                </a:cxn>
                <a:cxn ang="0">
                  <a:pos x="1373" y="1033"/>
                </a:cxn>
                <a:cxn ang="0">
                  <a:pos x="1608" y="847"/>
                </a:cxn>
                <a:cxn ang="0">
                  <a:pos x="1704" y="1030"/>
                </a:cxn>
                <a:cxn ang="0">
                  <a:pos x="1707" y="874"/>
                </a:cxn>
                <a:cxn ang="0">
                  <a:pos x="1759" y="800"/>
                </a:cxn>
                <a:cxn ang="0">
                  <a:pos x="1783" y="544"/>
                </a:cxn>
                <a:cxn ang="0">
                  <a:pos x="1824" y="528"/>
                </a:cxn>
                <a:cxn ang="0">
                  <a:pos x="1844" y="427"/>
                </a:cxn>
                <a:cxn ang="0">
                  <a:pos x="1805" y="226"/>
                </a:cxn>
                <a:cxn ang="0">
                  <a:pos x="1899" y="108"/>
                </a:cxn>
                <a:cxn ang="0">
                  <a:pos x="1947" y="209"/>
                </a:cxn>
                <a:cxn ang="0">
                  <a:pos x="1943" y="123"/>
                </a:cxn>
                <a:cxn ang="0">
                  <a:pos x="1975" y="51"/>
                </a:cxn>
                <a:cxn ang="0">
                  <a:pos x="2038" y="0"/>
                </a:cxn>
                <a:cxn ang="0">
                  <a:pos x="1820" y="63"/>
                </a:cxn>
                <a:cxn ang="0">
                  <a:pos x="1583" y="83"/>
                </a:cxn>
                <a:cxn ang="0">
                  <a:pos x="1349" y="30"/>
                </a:cxn>
                <a:cxn ang="0">
                  <a:pos x="1132" y="65"/>
                </a:cxn>
                <a:cxn ang="0">
                  <a:pos x="1040" y="170"/>
                </a:cxn>
                <a:cxn ang="0">
                  <a:pos x="926" y="137"/>
                </a:cxn>
                <a:cxn ang="0">
                  <a:pos x="758" y="183"/>
                </a:cxn>
                <a:cxn ang="0">
                  <a:pos x="667" y="140"/>
                </a:cxn>
                <a:cxn ang="0">
                  <a:pos x="364" y="248"/>
                </a:cxn>
                <a:cxn ang="0">
                  <a:pos x="535" y="213"/>
                </a:cxn>
                <a:cxn ang="0">
                  <a:pos x="638" y="276"/>
                </a:cxn>
                <a:cxn ang="0">
                  <a:pos x="443" y="357"/>
                </a:cxn>
                <a:cxn ang="0">
                  <a:pos x="275" y="416"/>
                </a:cxn>
                <a:cxn ang="0">
                  <a:pos x="167" y="537"/>
                </a:cxn>
                <a:cxn ang="0">
                  <a:pos x="283" y="552"/>
                </a:cxn>
                <a:cxn ang="0">
                  <a:pos x="381" y="573"/>
                </a:cxn>
                <a:cxn ang="0">
                  <a:pos x="493" y="590"/>
                </a:cxn>
                <a:cxn ang="0">
                  <a:pos x="487" y="512"/>
                </a:cxn>
                <a:cxn ang="0">
                  <a:pos x="592" y="548"/>
                </a:cxn>
                <a:cxn ang="0">
                  <a:pos x="686" y="470"/>
                </a:cxn>
                <a:cxn ang="0">
                  <a:pos x="772" y="480"/>
                </a:cxn>
                <a:cxn ang="0">
                  <a:pos x="639" y="598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14" name="Picture 7" descr="artplus_nature_naturalcity42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3167063"/>
            <a:ext cx="4425950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2" descr="artplus_nature_naturalcity42_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5" y="3352800"/>
            <a:ext cx="1654175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10" descr="artplus_nature_naturalcity42_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895600"/>
            <a:ext cx="11128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3" descr="artplus_nature_naturalcity42_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5" y="4594225"/>
            <a:ext cx="4911725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Text Box 126"/>
          <p:cNvSpPr txBox="1">
            <a:spLocks noChangeArrowheads="1"/>
          </p:cNvSpPr>
          <p:nvPr/>
        </p:nvSpPr>
        <p:spPr bwMode="auto">
          <a:xfrm>
            <a:off x="8007350" y="152400"/>
            <a:ext cx="984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000" b="1">
                <a:solidFill>
                  <a:srgbClr val="000000"/>
                </a:solidFill>
                <a:latin typeface="Verdana" pitchFamily="34" charset="0"/>
              </a:rPr>
              <a:t>LOGO</a:t>
            </a:r>
          </a:p>
        </p:txBody>
      </p:sp>
      <p:pic>
        <p:nvPicPr>
          <p:cNvPr id="119" name="Picture 9" descr="artplus_nature_naturalcity42_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3097213"/>
            <a:ext cx="2971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8" descr="artplus_nature_naturalcity42_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93900"/>
            <a:ext cx="154622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11" descr="artplus_nature_naturalcity42_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2862263"/>
            <a:ext cx="6238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128" descr="a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0" y="95250"/>
            <a:ext cx="18034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129" descr="b_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450" y="1968500"/>
            <a:ext cx="107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419600"/>
            <a:ext cx="6400800" cy="1143000"/>
          </a:xfrm>
        </p:spPr>
        <p:txBody>
          <a:bodyPr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715000"/>
            <a:ext cx="64008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77000"/>
            <a:ext cx="2133600" cy="1682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705600" y="6477000"/>
            <a:ext cx="2286000" cy="16827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57600" y="6477000"/>
            <a:ext cx="2133600" cy="16827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1DC386E7-03FE-47A5-9F8D-EFE96C4FF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1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7743E-6 L -0.21076 0.0478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8" y="238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3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C -0.08906 0.01505 -0.38802 0.03033 -0.53472 0.09075 C -0.68142 0.15116 -0.81198 0.322 -0.88055 0.36297 C -0.94913 0.40394 -0.93229 0.34237 -0.94583 0.33704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65" y="2018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4629 C -0.07778 0.05393 -0.34948 0.0956 -0.46667 0.09166 C -0.58385 0.08773 -0.63611 -0.0007 -0.70278 0.02314 C -0.76944 0.04699 -0.83247 0.19027 -0.86667 0.23426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33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E22B-C7E8-4FCE-A400-DE4A78638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95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9A056-DC11-4CE7-A4E9-A7DB47BA7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58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F19DC-B0C3-419F-888D-76EB2817E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7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66428-DD75-4F27-A2B6-A142E800B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8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50B46-2DE1-426B-A9F0-0C6260A8A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23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AB062-8FDA-4C5E-9807-4839A8C25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1CD60-6287-42CC-94BE-0E23F4537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00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EB117-3BA5-4379-8E6C-D4553C5A8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C1DEE-F307-46AC-9EC4-97B29F81B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43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93E59-97A9-46D4-AA62-457A47E3D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4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0956A-6D0C-4521-97DF-15FDF3D6C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4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1"/>
          <a:stretch>
            <a:fillRect/>
          </a:stretch>
        </p:blipFill>
        <p:spPr bwMode="auto">
          <a:xfrm>
            <a:off x="0" y="6324600"/>
            <a:ext cx="9144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D717A5-7733-469B-98BC-95F070B2F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9" descr="artplus_nature_naturalcity42_a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5935663"/>
            <a:ext cx="12350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artplus_nature_naturalcity42_b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5916613"/>
            <a:ext cx="8286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artplus_nature_naturalcity42_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5608638"/>
            <a:ext cx="4302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2" descr="artplus_nature_naturalcity42_d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5849938"/>
            <a:ext cx="17303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3" descr="artplus_nature_naturalcity42_i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5969000"/>
            <a:ext cx="4619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4" descr="artplus_nature_naturalcity42_c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5943600"/>
            <a:ext cx="30956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artplus_nature_naturalcity42_f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6334125"/>
            <a:ext cx="1370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44" name="Picture 20" descr="a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3" y="328613"/>
            <a:ext cx="94297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 descr="b_1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1371600"/>
            <a:ext cx="825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C -0.09045 -0.01597 -0.36945 -0.08727 -0.54306 -0.09537 C -0.71667 -0.10347 -0.93785 -0.05879 -1.04167 -0.04907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0.05949 C 0.00625 0.0581 0.04097 0.0574 0.05399 0.05324 C 0.06701 0.04907 0.06632 0.04907 0.07638 0.03379 C 0.08628 0.01898 0.10538 -0.02269 0.11319 -0.03727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483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876800"/>
            <a:ext cx="6400800" cy="381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Báo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cáo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viên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en-US" sz="3200" dirty="0" err="1" smtClean="0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Th.sĩ</a:t>
            </a:r>
            <a:r>
              <a:rPr lang="en-US" sz="3200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3200" dirty="0" err="1" smtClean="0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Nguyễn</a:t>
            </a:r>
            <a:r>
              <a:rPr lang="en-US" sz="3200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3200" dirty="0" err="1" smtClean="0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Ân</a:t>
            </a:r>
            <a:endParaRPr lang="en-US" sz="3200" dirty="0" smtClean="0">
              <a:solidFill>
                <a:srgbClr val="99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01000" y="152400"/>
            <a:ext cx="9906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6200" y="675095"/>
            <a:ext cx="8382000" cy="176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300" b="1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500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Tình</a:t>
            </a:r>
            <a:r>
              <a:rPr lang="en-US" sz="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500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hình</a:t>
            </a:r>
            <a:r>
              <a:rPr lang="en-US" sz="5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500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kinh</a:t>
            </a:r>
            <a:r>
              <a:rPr lang="en-US" sz="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500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tế</a:t>
            </a:r>
            <a:r>
              <a:rPr lang="en-US" sz="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- </a:t>
            </a:r>
            <a:r>
              <a:rPr lang="en-US" sz="500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xã</a:t>
            </a:r>
            <a:r>
              <a:rPr lang="en-US" sz="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500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hội</a:t>
            </a:r>
            <a:r>
              <a:rPr lang="en-US" sz="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500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của</a:t>
            </a:r>
            <a:r>
              <a:rPr lang="en-US" sz="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500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</a:t>
            </a:r>
            <a:r>
              <a:rPr lang="en-US" sz="500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iệt</a:t>
            </a:r>
            <a:r>
              <a:rPr lang="en-US" sz="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Nam</a:t>
            </a:r>
            <a:r>
              <a:rPr lang="en-US" sz="5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&amp;</a:t>
            </a:r>
            <a:r>
              <a:rPr lang="en-US" sz="5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an </a:t>
            </a:r>
            <a:r>
              <a:rPr lang="en-US" sz="500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ninh</a:t>
            </a:r>
            <a:r>
              <a:rPr lang="en-US" sz="5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500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chính</a:t>
            </a:r>
            <a:r>
              <a:rPr lang="en-US" sz="5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500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trị</a:t>
            </a:r>
            <a:r>
              <a:rPr lang="en-US" sz="5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500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thế</a:t>
            </a:r>
            <a:r>
              <a:rPr lang="en-US" sz="5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500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giới</a:t>
            </a:r>
            <a:r>
              <a:rPr lang="en-US" sz="5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US" sz="500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816695"/>
            <a:ext cx="4447535" cy="1907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6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tháng</a:t>
            </a: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đầu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năm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2023</a:t>
            </a:r>
            <a:endParaRPr lang="en-US" sz="48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93104"/>
          </a:xfrm>
          <a:solidFill>
            <a:srgbClr val="0000CC"/>
          </a:solidFill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B. </a:t>
            </a:r>
            <a:r>
              <a:rPr lang="en-US" sz="2800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Tình</a:t>
            </a:r>
            <a:r>
              <a:rPr lang="en-US" sz="2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hình</a:t>
            </a:r>
            <a:r>
              <a:rPr lang="en-US" sz="2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 </a:t>
            </a:r>
            <a:r>
              <a:rPr lang="en-US" sz="2800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ninh</a:t>
            </a:r>
            <a:r>
              <a:rPr lang="en-US" sz="2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chính</a:t>
            </a:r>
            <a:r>
              <a:rPr lang="en-US" sz="2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trị</a:t>
            </a:r>
            <a:r>
              <a:rPr lang="en-US" sz="2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thế</a:t>
            </a:r>
            <a:r>
              <a:rPr lang="en-US" sz="2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giới</a:t>
            </a:r>
            <a:endParaRPr lang="en-US" sz="2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2714279" y="2698750"/>
            <a:ext cx="4256088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774604" y="2057400"/>
            <a:ext cx="61963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1" i="1" dirty="0" err="1" smtClean="0">
                <a:solidFill>
                  <a:srgbClr val="993300"/>
                </a:solidFill>
              </a:rPr>
              <a:t>Một</a:t>
            </a:r>
            <a:r>
              <a:rPr lang="en-US" sz="2000" b="1" i="1" dirty="0" smtClean="0">
                <a:solidFill>
                  <a:srgbClr val="993300"/>
                </a:solidFill>
              </a:rPr>
              <a:t>,</a:t>
            </a:r>
            <a:r>
              <a:rPr lang="en-US" sz="2000" b="1" i="1" dirty="0">
                <a:solidFill>
                  <a:srgbClr val="993300"/>
                </a:solidFill>
              </a:rPr>
              <a:t> </a:t>
            </a:r>
            <a:r>
              <a:rPr lang="en-US" sz="2000" b="1" i="1" dirty="0" err="1">
                <a:solidFill>
                  <a:srgbClr val="0000CC"/>
                </a:solidFill>
              </a:rPr>
              <a:t>Cạnh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tranh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chiến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lược</a:t>
            </a:r>
            <a:r>
              <a:rPr lang="en-US" sz="2000" b="1" i="1" dirty="0" smtClean="0">
                <a:solidFill>
                  <a:srgbClr val="0000CC"/>
                </a:solidFill>
              </a:rPr>
              <a:t>, </a:t>
            </a:r>
            <a:r>
              <a:rPr lang="en-US" sz="2000" b="1" i="1" dirty="0" err="1" smtClean="0">
                <a:solidFill>
                  <a:srgbClr val="0000CC"/>
                </a:solidFill>
              </a:rPr>
              <a:t>phân</a:t>
            </a:r>
            <a:r>
              <a:rPr lang="en-US" sz="2000" b="1" i="1" dirty="0" smtClean="0">
                <a:solidFill>
                  <a:srgbClr val="0000CC"/>
                </a:solidFill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</a:rPr>
              <a:t>bố</a:t>
            </a:r>
            <a:r>
              <a:rPr lang="en-US" sz="2000" b="1" i="1" dirty="0" smtClean="0">
                <a:solidFill>
                  <a:srgbClr val="0000CC"/>
                </a:solidFill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</a:rPr>
              <a:t>lại</a:t>
            </a:r>
            <a:r>
              <a:rPr lang="en-US" sz="2000" b="1" i="1" dirty="0" smtClean="0">
                <a:solidFill>
                  <a:srgbClr val="0000CC"/>
                </a:solidFill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</a:rPr>
              <a:t>quyền</a:t>
            </a:r>
            <a:r>
              <a:rPr lang="en-US" sz="2000" b="1" i="1" dirty="0" smtClean="0">
                <a:solidFill>
                  <a:srgbClr val="0000CC"/>
                </a:solidFill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</a:rPr>
              <a:t>lực</a:t>
            </a:r>
            <a:r>
              <a:rPr lang="en-US" sz="2000" b="1" i="1" dirty="0" smtClean="0">
                <a:solidFill>
                  <a:srgbClr val="0000CC"/>
                </a:solidFill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</a:rPr>
              <a:t>của</a:t>
            </a:r>
            <a:r>
              <a:rPr lang="en-US" sz="2000" b="1" i="1" dirty="0" smtClean="0">
                <a:solidFill>
                  <a:srgbClr val="0000CC"/>
                </a:solidFill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</a:rPr>
              <a:t>các</a:t>
            </a:r>
            <a:r>
              <a:rPr lang="en-US" sz="2000" b="1" i="1" dirty="0" smtClean="0">
                <a:solidFill>
                  <a:srgbClr val="0000CC"/>
                </a:solidFill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</a:rPr>
              <a:t>nước</a:t>
            </a:r>
            <a:r>
              <a:rPr lang="en-US" sz="2000" b="1" i="1" dirty="0" smtClean="0">
                <a:solidFill>
                  <a:srgbClr val="0000CC"/>
                </a:solidFill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</a:rPr>
              <a:t>lớn</a:t>
            </a:r>
            <a:r>
              <a:rPr lang="en-US" sz="2000" b="1" i="1" dirty="0" smtClean="0">
                <a:solidFill>
                  <a:srgbClr val="0000CC"/>
                </a:solidFill>
              </a:rPr>
              <a:t>.</a:t>
            </a: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878263" y="3048000"/>
            <a:ext cx="52657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1" i="1" dirty="0" err="1" smtClean="0">
                <a:solidFill>
                  <a:srgbClr val="993300"/>
                </a:solidFill>
              </a:rPr>
              <a:t>Hai</a:t>
            </a:r>
            <a:r>
              <a:rPr lang="en-US" sz="2000" b="1" i="1" dirty="0" smtClean="0">
                <a:solidFill>
                  <a:srgbClr val="993300"/>
                </a:solidFill>
              </a:rPr>
              <a:t>, </a:t>
            </a:r>
            <a:r>
              <a:rPr lang="en-US" sz="2000" b="1" dirty="0" err="1" smtClean="0">
                <a:solidFill>
                  <a:srgbClr val="006600"/>
                </a:solidFill>
              </a:rPr>
              <a:t>Sự</a:t>
            </a:r>
            <a:r>
              <a:rPr lang="en-US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định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hình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</a:rPr>
              <a:t>nền</a:t>
            </a:r>
            <a:r>
              <a:rPr lang="en-US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</a:rPr>
              <a:t>kinh</a:t>
            </a:r>
            <a:r>
              <a:rPr lang="en-US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tế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thế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</a:rPr>
              <a:t>giới</a:t>
            </a:r>
            <a:r>
              <a:rPr lang="en-US" sz="2000" b="1" dirty="0">
                <a:solidFill>
                  <a:srgbClr val="006600"/>
                </a:solidFill>
              </a:rPr>
              <a:t>.</a:t>
            </a:r>
            <a:endParaRPr lang="en-US" sz="2000" dirty="0">
              <a:solidFill>
                <a:srgbClr val="006600"/>
              </a:solidFill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141789" y="3886200"/>
            <a:ext cx="44688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993300"/>
                </a:solidFill>
              </a:rPr>
              <a:t>Ba, </a:t>
            </a:r>
            <a:r>
              <a:rPr lang="en-US" sz="2000" b="1" dirty="0" err="1" smtClean="0">
                <a:solidFill>
                  <a:srgbClr val="0000CC"/>
                </a:solidFill>
              </a:rPr>
              <a:t>Vấn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đề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333399"/>
                </a:solidFill>
              </a:rPr>
              <a:t>toàn</a:t>
            </a:r>
            <a:r>
              <a:rPr lang="en-US" sz="2000" b="1" dirty="0" smtClean="0">
                <a:solidFill>
                  <a:srgbClr val="333399"/>
                </a:solidFill>
              </a:rPr>
              <a:t> </a:t>
            </a:r>
            <a:r>
              <a:rPr lang="en-US" sz="2000" b="1" dirty="0" err="1">
                <a:solidFill>
                  <a:srgbClr val="333399"/>
                </a:solidFill>
              </a:rPr>
              <a:t>cầu</a:t>
            </a:r>
            <a:r>
              <a:rPr lang="en-US" sz="2000" b="1" dirty="0">
                <a:solidFill>
                  <a:srgbClr val="333399"/>
                </a:solidFill>
              </a:rPr>
              <a:t> </a:t>
            </a:r>
            <a:r>
              <a:rPr lang="en-US" sz="2000" b="1" dirty="0" err="1" smtClean="0">
                <a:solidFill>
                  <a:srgbClr val="333399"/>
                </a:solidFill>
              </a:rPr>
              <a:t>hóa</a:t>
            </a:r>
            <a:r>
              <a:rPr lang="en-US" sz="2000" b="1" dirty="0">
                <a:solidFill>
                  <a:srgbClr val="333399"/>
                </a:solidFill>
              </a:rPr>
              <a:t> </a:t>
            </a:r>
            <a:r>
              <a:rPr lang="en-US" sz="2000" b="1" dirty="0" err="1" smtClean="0">
                <a:solidFill>
                  <a:srgbClr val="333399"/>
                </a:solidFill>
              </a:rPr>
              <a:t>và</a:t>
            </a:r>
            <a:r>
              <a:rPr lang="en-US" sz="2000" b="1" dirty="0" smtClean="0">
                <a:solidFill>
                  <a:srgbClr val="333399"/>
                </a:solidFill>
              </a:rPr>
              <a:t>            </a:t>
            </a:r>
            <a:r>
              <a:rPr lang="en-US" sz="2000" b="1" dirty="0" err="1" smtClean="0">
                <a:solidFill>
                  <a:srgbClr val="333399"/>
                </a:solidFill>
              </a:rPr>
              <a:t>chủ</a:t>
            </a:r>
            <a:r>
              <a:rPr lang="en-US" sz="2000" b="1" dirty="0" smtClean="0">
                <a:solidFill>
                  <a:srgbClr val="333399"/>
                </a:solidFill>
              </a:rPr>
              <a:t> </a:t>
            </a:r>
            <a:r>
              <a:rPr lang="en-US" sz="2000" b="1" dirty="0" err="1" smtClean="0">
                <a:solidFill>
                  <a:srgbClr val="333399"/>
                </a:solidFill>
              </a:rPr>
              <a:t>nghĩa</a:t>
            </a:r>
            <a:r>
              <a:rPr lang="en-US" sz="2000" b="1" dirty="0" smtClean="0">
                <a:solidFill>
                  <a:srgbClr val="333399"/>
                </a:solidFill>
              </a:rPr>
              <a:t> </a:t>
            </a:r>
            <a:r>
              <a:rPr lang="en-US" sz="2000" b="1" dirty="0" err="1" smtClean="0">
                <a:solidFill>
                  <a:srgbClr val="333399"/>
                </a:solidFill>
              </a:rPr>
              <a:t>đa</a:t>
            </a:r>
            <a:r>
              <a:rPr lang="en-US" sz="2000" b="1" dirty="0" smtClean="0">
                <a:solidFill>
                  <a:srgbClr val="333399"/>
                </a:solidFill>
              </a:rPr>
              <a:t> </a:t>
            </a:r>
            <a:r>
              <a:rPr lang="en-US" sz="2000" b="1" dirty="0" err="1" smtClean="0">
                <a:solidFill>
                  <a:srgbClr val="333399"/>
                </a:solidFill>
              </a:rPr>
              <a:t>phương</a:t>
            </a:r>
            <a:endParaRPr lang="en-US" sz="2000" dirty="0">
              <a:solidFill>
                <a:srgbClr val="333399"/>
              </a:solidFill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3973513" y="4705290"/>
            <a:ext cx="5170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1" i="1" dirty="0" err="1" smtClean="0">
                <a:solidFill>
                  <a:srgbClr val="993300"/>
                </a:solidFill>
              </a:rPr>
              <a:t>Bốn</a:t>
            </a:r>
            <a:r>
              <a:rPr lang="en-US" sz="2000" b="1" i="1" dirty="0">
                <a:solidFill>
                  <a:srgbClr val="993300"/>
                </a:solidFill>
              </a:rPr>
              <a:t>,</a:t>
            </a:r>
            <a:r>
              <a:rPr lang="en-US" sz="2000" b="1" i="1" dirty="0" smtClean="0">
                <a:solidFill>
                  <a:srgbClr val="99330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N</a:t>
            </a:r>
            <a:r>
              <a:rPr lang="en-US" sz="2000" b="1" i="1" dirty="0" err="1" smtClean="0">
                <a:solidFill>
                  <a:srgbClr val="002060"/>
                </a:solidFill>
              </a:rPr>
              <a:t>hững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vấn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đề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toàn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cầu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494088" y="5464314"/>
            <a:ext cx="48291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i="1" dirty="0" err="1" smtClean="0">
                <a:solidFill>
                  <a:srgbClr val="993300"/>
                </a:solidFill>
              </a:rPr>
              <a:t>Năm</a:t>
            </a:r>
            <a:r>
              <a:rPr lang="en-US" sz="2000" b="1" i="1" dirty="0">
                <a:solidFill>
                  <a:srgbClr val="993300"/>
                </a:solidFill>
              </a:rPr>
              <a:t>,</a:t>
            </a:r>
            <a:r>
              <a:rPr lang="en-US" sz="2000" b="1" i="1" dirty="0" smtClean="0">
                <a:solidFill>
                  <a:srgbClr val="993300"/>
                </a:solidFill>
              </a:rPr>
              <a:t> </a:t>
            </a:r>
            <a:r>
              <a:rPr lang="en-US" sz="2000" b="1" dirty="0" err="1"/>
              <a:t>Châu</a:t>
            </a:r>
            <a:r>
              <a:rPr lang="en-US" sz="2000" b="1" dirty="0"/>
              <a:t> Á - </a:t>
            </a:r>
            <a:r>
              <a:rPr lang="en-US" sz="2000" b="1" dirty="0" err="1"/>
              <a:t>Thái</a:t>
            </a:r>
            <a:r>
              <a:rPr lang="en-US" sz="2000" b="1" dirty="0"/>
              <a:t> </a:t>
            </a:r>
            <a:r>
              <a:rPr lang="en-US" sz="2000" b="1" dirty="0" err="1"/>
              <a:t>Bình</a:t>
            </a:r>
            <a:r>
              <a:rPr lang="en-US" sz="2000" b="1" dirty="0"/>
              <a:t> </a:t>
            </a:r>
            <a:r>
              <a:rPr lang="en-US" sz="2000" b="1" dirty="0" err="1" smtClean="0"/>
              <a:t>Dương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những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điểm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nóng</a:t>
            </a:r>
            <a:r>
              <a:rPr lang="en-US" sz="2000" b="1" dirty="0" smtClean="0"/>
              <a:t> ở </a:t>
            </a:r>
            <a:r>
              <a:rPr lang="en-US" sz="2000" b="1" dirty="0" err="1" smtClean="0"/>
              <a:t>khu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vực</a:t>
            </a:r>
            <a:r>
              <a:rPr lang="en-US" sz="2000" b="1" dirty="0" smtClean="0"/>
              <a:t>.</a:t>
            </a:r>
            <a:r>
              <a:rPr lang="en-US" sz="2000" dirty="0" smtClean="0"/>
              <a:t> </a:t>
            </a:r>
            <a:endParaRPr lang="en-US" sz="2000" dirty="0">
              <a:solidFill>
                <a:srgbClr val="000000"/>
              </a:solidFill>
            </a:endParaRPr>
          </a:p>
        </p:txBody>
      </p:sp>
      <p:grpSp>
        <p:nvGrpSpPr>
          <p:cNvPr id="20489" name="Group 9"/>
          <p:cNvGrpSpPr>
            <a:grpSpLocks/>
          </p:cNvGrpSpPr>
          <p:nvPr/>
        </p:nvGrpSpPr>
        <p:grpSpPr bwMode="auto">
          <a:xfrm rot="4976862" flipH="1">
            <a:off x="2450754" y="2420938"/>
            <a:ext cx="323850" cy="311150"/>
            <a:chOff x="1944" y="1111"/>
            <a:chExt cx="204" cy="196"/>
          </a:xfrm>
        </p:grpSpPr>
        <p:pic>
          <p:nvPicPr>
            <p:cNvPr id="20576" name="Picture 10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3" name="Oval 11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580" name="Group 12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20583" name="Group 13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0589" name="AutoShape 1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90" name="AutoShape 1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91" name="AutoShape 1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92" name="AutoShape 1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584" name="Group 18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0585" name="AutoShape 1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6" name="AutoShape 2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7" name="AutoShape 2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88" name="AutoShape 2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0581" name="Arc 23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16 w 43200"/>
                <a:gd name="T1" fmla="*/ 159 h 43155"/>
                <a:gd name="T2" fmla="*/ 104 w 43200"/>
                <a:gd name="T3" fmla="*/ 204 h 43155"/>
                <a:gd name="T4" fmla="*/ 98 w 43200"/>
                <a:gd name="T5" fmla="*/ 102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582" name="Picture 24" descr="light_shadow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90" name="Group 25"/>
          <p:cNvGrpSpPr>
            <a:grpSpLocks/>
          </p:cNvGrpSpPr>
          <p:nvPr/>
        </p:nvGrpSpPr>
        <p:grpSpPr bwMode="auto">
          <a:xfrm flipH="1">
            <a:off x="228600" y="2508250"/>
            <a:ext cx="3438525" cy="3429000"/>
            <a:chOff x="1955" y="1224"/>
            <a:chExt cx="1911" cy="1911"/>
          </a:xfrm>
        </p:grpSpPr>
        <p:sp>
          <p:nvSpPr>
            <p:cNvPr id="20569" name="Oval 26"/>
            <p:cNvSpPr>
              <a:spLocks noChangeArrowheads="1"/>
            </p:cNvSpPr>
            <p:nvPr/>
          </p:nvSpPr>
          <p:spPr bwMode="gray">
            <a:xfrm>
              <a:off x="1955" y="1224"/>
              <a:ext cx="1911" cy="1911"/>
            </a:xfrm>
            <a:prstGeom prst="ellipse">
              <a:avLst/>
            </a:prstGeom>
            <a:noFill/>
            <a:ln w="12700" algn="ctr">
              <a:solidFill>
                <a:srgbClr val="A6B0DA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0" name="Oval 27"/>
            <p:cNvSpPr>
              <a:spLocks noChangeArrowheads="1"/>
            </p:cNvSpPr>
            <p:nvPr/>
          </p:nvSpPr>
          <p:spPr bwMode="gray">
            <a:xfrm>
              <a:off x="2080" y="1355"/>
              <a:ext cx="1660" cy="1660"/>
            </a:xfrm>
            <a:prstGeom prst="ellipse">
              <a:avLst/>
            </a:prstGeom>
            <a:noFill/>
            <a:ln w="28575" algn="ctr">
              <a:solidFill>
                <a:srgbClr val="A6B0DA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1" name="Oval 28"/>
            <p:cNvSpPr>
              <a:spLocks noChangeArrowheads="1"/>
            </p:cNvSpPr>
            <p:nvPr/>
          </p:nvSpPr>
          <p:spPr bwMode="gray">
            <a:xfrm>
              <a:off x="2218" y="1499"/>
              <a:ext cx="1396" cy="1396"/>
            </a:xfrm>
            <a:prstGeom prst="ellipse">
              <a:avLst/>
            </a:prstGeom>
            <a:noFill/>
            <a:ln w="38100" algn="ctr">
              <a:solidFill>
                <a:srgbClr val="A6B0DA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2" name="Oval 29"/>
            <p:cNvSpPr>
              <a:spLocks noChangeArrowheads="1"/>
            </p:cNvSpPr>
            <p:nvPr/>
          </p:nvSpPr>
          <p:spPr bwMode="gray">
            <a:xfrm>
              <a:off x="2338" y="1643"/>
              <a:ext cx="1132" cy="1132"/>
            </a:xfrm>
            <a:prstGeom prst="ellipse">
              <a:avLst/>
            </a:prstGeom>
            <a:noFill/>
            <a:ln w="57150" algn="ctr">
              <a:solidFill>
                <a:srgbClr val="A6B0DA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3" name="Oval 30"/>
            <p:cNvSpPr>
              <a:spLocks noChangeArrowheads="1"/>
            </p:cNvSpPr>
            <p:nvPr/>
          </p:nvSpPr>
          <p:spPr bwMode="gray">
            <a:xfrm>
              <a:off x="2476" y="1781"/>
              <a:ext cx="868" cy="868"/>
            </a:xfrm>
            <a:prstGeom prst="ellipse">
              <a:avLst/>
            </a:prstGeom>
            <a:noFill/>
            <a:ln w="57150" algn="ctr">
              <a:solidFill>
                <a:srgbClr val="A6B0DA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4" name="Oval 31"/>
            <p:cNvSpPr>
              <a:spLocks noChangeArrowheads="1"/>
            </p:cNvSpPr>
            <p:nvPr/>
          </p:nvSpPr>
          <p:spPr bwMode="gray">
            <a:xfrm>
              <a:off x="2602" y="1901"/>
              <a:ext cx="616" cy="616"/>
            </a:xfrm>
            <a:prstGeom prst="ellipse">
              <a:avLst/>
            </a:prstGeom>
            <a:noFill/>
            <a:ln w="76200" algn="ctr">
              <a:solidFill>
                <a:srgbClr val="A6B0DA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5" name="Oval 32"/>
            <p:cNvSpPr>
              <a:spLocks noChangeArrowheads="1"/>
            </p:cNvSpPr>
            <p:nvPr/>
          </p:nvSpPr>
          <p:spPr bwMode="gray">
            <a:xfrm>
              <a:off x="2716" y="2021"/>
              <a:ext cx="388" cy="388"/>
            </a:xfrm>
            <a:prstGeom prst="ellipse">
              <a:avLst/>
            </a:prstGeom>
            <a:noFill/>
            <a:ln w="9525" algn="ctr">
              <a:solidFill>
                <a:srgbClr val="A6B0DA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491" name="Picture 33" descr="worldmap_ani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49350" y="3479800"/>
            <a:ext cx="160972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92" name="Group 34"/>
          <p:cNvGrpSpPr>
            <a:grpSpLocks/>
          </p:cNvGrpSpPr>
          <p:nvPr/>
        </p:nvGrpSpPr>
        <p:grpSpPr bwMode="auto">
          <a:xfrm rot="4976862" flipH="1">
            <a:off x="3571875" y="3171825"/>
            <a:ext cx="323850" cy="311150"/>
            <a:chOff x="1944" y="1111"/>
            <a:chExt cx="204" cy="196"/>
          </a:xfrm>
        </p:grpSpPr>
        <p:pic>
          <p:nvPicPr>
            <p:cNvPr id="20552" name="Picture 35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88" name="Oval 36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556" name="Group 37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20559" name="Group 3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0565" name="AutoShape 3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66" name="AutoShape 4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67" name="AutoShape 4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68" name="AutoShape 4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560" name="Group 4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0561" name="AutoShape 4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62" name="AutoShape 4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63" name="AutoShape 4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64" name="AutoShape 4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0557" name="Arc 48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16 w 43200"/>
                <a:gd name="T1" fmla="*/ 159 h 43155"/>
                <a:gd name="T2" fmla="*/ 104 w 43200"/>
                <a:gd name="T3" fmla="*/ 204 h 43155"/>
                <a:gd name="T4" fmla="*/ 98 w 43200"/>
                <a:gd name="T5" fmla="*/ 102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558" name="Picture 49" descr="light_shadow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93" name="Group 50"/>
          <p:cNvGrpSpPr>
            <a:grpSpLocks/>
          </p:cNvGrpSpPr>
          <p:nvPr/>
        </p:nvGrpSpPr>
        <p:grpSpPr bwMode="auto">
          <a:xfrm rot="4976862" flipH="1">
            <a:off x="3824288" y="3989388"/>
            <a:ext cx="323850" cy="311150"/>
            <a:chOff x="1944" y="1111"/>
            <a:chExt cx="204" cy="196"/>
          </a:xfrm>
        </p:grpSpPr>
        <p:pic>
          <p:nvPicPr>
            <p:cNvPr id="20535" name="Picture 51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04" name="Oval 52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539" name="Group 53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20542" name="Group 54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0548" name="AutoShape 5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49" name="AutoShape 5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50" name="AutoShape 5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51" name="AutoShape 5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543" name="Group 59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0544" name="AutoShape 6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45" name="AutoShape 6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46" name="AutoShape 6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47" name="AutoShape 6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0540" name="Arc 64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16 w 43200"/>
                <a:gd name="T1" fmla="*/ 159 h 43155"/>
                <a:gd name="T2" fmla="*/ 104 w 43200"/>
                <a:gd name="T3" fmla="*/ 204 h 43155"/>
                <a:gd name="T4" fmla="*/ 98 w 43200"/>
                <a:gd name="T5" fmla="*/ 102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541" name="Picture 65" descr="light_shadow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94" name="Group 66"/>
          <p:cNvGrpSpPr>
            <a:grpSpLocks/>
          </p:cNvGrpSpPr>
          <p:nvPr/>
        </p:nvGrpSpPr>
        <p:grpSpPr bwMode="auto">
          <a:xfrm rot="4976862" flipH="1">
            <a:off x="3648075" y="4797425"/>
            <a:ext cx="323850" cy="311150"/>
            <a:chOff x="1944" y="1111"/>
            <a:chExt cx="204" cy="196"/>
          </a:xfrm>
        </p:grpSpPr>
        <p:pic>
          <p:nvPicPr>
            <p:cNvPr id="20518" name="Picture 67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20" name="Oval 68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522" name="Group 6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20525" name="Group 7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0531" name="AutoShape 7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32" name="AutoShape 7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33" name="AutoShape 7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34" name="AutoShape 7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526" name="Group 7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0527" name="AutoShape 7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28" name="AutoShape 7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29" name="AutoShape 7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30" name="AutoShape 7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0523" name="Arc 80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16 w 43200"/>
                <a:gd name="T1" fmla="*/ 159 h 43155"/>
                <a:gd name="T2" fmla="*/ 104 w 43200"/>
                <a:gd name="T3" fmla="*/ 204 h 43155"/>
                <a:gd name="T4" fmla="*/ 98 w 43200"/>
                <a:gd name="T5" fmla="*/ 102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524" name="Picture 81" descr="light_shadow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95" name="Group 82"/>
          <p:cNvGrpSpPr>
            <a:grpSpLocks/>
          </p:cNvGrpSpPr>
          <p:nvPr/>
        </p:nvGrpSpPr>
        <p:grpSpPr bwMode="auto">
          <a:xfrm rot="4976862" flipH="1">
            <a:off x="3187700" y="5554663"/>
            <a:ext cx="323850" cy="311150"/>
            <a:chOff x="1944" y="1111"/>
            <a:chExt cx="204" cy="196"/>
          </a:xfrm>
        </p:grpSpPr>
        <p:pic>
          <p:nvPicPr>
            <p:cNvPr id="20501" name="Picture 83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36" name="Oval 84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505" name="Group 85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20508" name="Group 8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0514" name="AutoShape 8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15" name="AutoShape 8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16" name="AutoShape 8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17" name="AutoShape 9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509" name="Group 9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0510" name="AutoShape 9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11" name="AutoShape 9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12" name="AutoShape 9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13" name="AutoShape 9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0506" name="Arc 96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16 w 43200"/>
                <a:gd name="T1" fmla="*/ 159 h 43155"/>
                <a:gd name="T2" fmla="*/ 104 w 43200"/>
                <a:gd name="T3" fmla="*/ 204 h 43155"/>
                <a:gd name="T4" fmla="*/ 98 w 43200"/>
                <a:gd name="T5" fmla="*/ 102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507" name="Picture 97" descr="light_shadow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96" name="Line 98"/>
          <p:cNvSpPr>
            <a:spLocks noChangeShapeType="1"/>
          </p:cNvSpPr>
          <p:nvPr/>
        </p:nvSpPr>
        <p:spPr bwMode="auto">
          <a:xfrm>
            <a:off x="4065588" y="4271963"/>
            <a:ext cx="4256087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Line 99"/>
          <p:cNvSpPr>
            <a:spLocks noChangeShapeType="1"/>
          </p:cNvSpPr>
          <p:nvPr/>
        </p:nvSpPr>
        <p:spPr bwMode="auto">
          <a:xfrm>
            <a:off x="3811588" y="3460750"/>
            <a:ext cx="4256087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Line 100"/>
          <p:cNvSpPr>
            <a:spLocks noChangeShapeType="1"/>
          </p:cNvSpPr>
          <p:nvPr/>
        </p:nvSpPr>
        <p:spPr bwMode="auto">
          <a:xfrm>
            <a:off x="3887788" y="5086350"/>
            <a:ext cx="4256087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Line 101"/>
          <p:cNvSpPr>
            <a:spLocks noChangeShapeType="1"/>
          </p:cNvSpPr>
          <p:nvPr/>
        </p:nvSpPr>
        <p:spPr bwMode="auto">
          <a:xfrm>
            <a:off x="3433763" y="5848350"/>
            <a:ext cx="4256087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Rectangle 102"/>
          <p:cNvSpPr>
            <a:spLocks noChangeArrowheads="1"/>
          </p:cNvSpPr>
          <p:nvPr/>
        </p:nvSpPr>
        <p:spPr bwMode="auto">
          <a:xfrm>
            <a:off x="76200" y="609600"/>
            <a:ext cx="9067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q"/>
            </a:pPr>
            <a:r>
              <a:rPr lang="en-US" sz="2000" b="1" dirty="0" smtClean="0"/>
              <a:t>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Tiếp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tục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diễn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biến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nhanh</a:t>
            </a:r>
            <a:r>
              <a:rPr lang="en-US" sz="2000" b="1" i="1" dirty="0">
                <a:solidFill>
                  <a:srgbClr val="C00000"/>
                </a:solidFill>
              </a:rPr>
              <a:t>, </a:t>
            </a:r>
            <a:r>
              <a:rPr lang="en-US" sz="2000" b="1" i="1" dirty="0" err="1">
                <a:solidFill>
                  <a:srgbClr val="C00000"/>
                </a:solidFill>
              </a:rPr>
              <a:t>phức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tạp</a:t>
            </a:r>
            <a:r>
              <a:rPr lang="en-US" sz="2000" b="1" i="1" dirty="0">
                <a:solidFill>
                  <a:srgbClr val="C00000"/>
                </a:solidFill>
              </a:rPr>
              <a:t>, </a:t>
            </a:r>
            <a:r>
              <a:rPr lang="en-US" sz="2000" b="1" i="1" dirty="0" err="1">
                <a:solidFill>
                  <a:srgbClr val="C00000"/>
                </a:solidFill>
              </a:rPr>
              <a:t>khó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lường</a:t>
            </a:r>
            <a:r>
              <a:rPr lang="en-US" sz="2000" b="1" dirty="0"/>
              <a:t>. </a:t>
            </a:r>
            <a:r>
              <a:rPr lang="en-US" sz="2000" b="1" dirty="0" err="1">
                <a:solidFill>
                  <a:srgbClr val="0000CC"/>
                </a:solidFill>
              </a:rPr>
              <a:t>Hòa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bình</a:t>
            </a:r>
            <a:r>
              <a:rPr lang="en-US" sz="2000" b="1" dirty="0">
                <a:solidFill>
                  <a:srgbClr val="0000CC"/>
                </a:solidFill>
              </a:rPr>
              <a:t>, </a:t>
            </a:r>
            <a:r>
              <a:rPr lang="en-US" sz="2000" b="1" dirty="0" err="1">
                <a:solidFill>
                  <a:srgbClr val="0000CC"/>
                </a:solidFill>
              </a:rPr>
              <a:t>hợp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tác</a:t>
            </a:r>
            <a:r>
              <a:rPr lang="en-US" sz="2000" b="1" dirty="0">
                <a:solidFill>
                  <a:srgbClr val="0000CC"/>
                </a:solidFill>
              </a:rPr>
              <a:t>, </a:t>
            </a:r>
            <a:r>
              <a:rPr lang="en-US" sz="2000" b="1" dirty="0" err="1" smtClean="0">
                <a:solidFill>
                  <a:srgbClr val="0000CC"/>
                </a:solidFill>
              </a:rPr>
              <a:t>phát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triển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vẫn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là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xu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thế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lớn</a:t>
            </a:r>
            <a:r>
              <a:rPr lang="en-US" sz="2000" b="1" dirty="0">
                <a:solidFill>
                  <a:srgbClr val="0000CC"/>
                </a:solidFill>
              </a:rPr>
              <a:t>, </a:t>
            </a:r>
            <a:r>
              <a:rPr lang="en-US" sz="2000" b="1" dirty="0" err="1"/>
              <a:t>nhưng</a:t>
            </a:r>
            <a:r>
              <a:rPr lang="en-US" sz="2000" b="1" dirty="0"/>
              <a:t> </a:t>
            </a:r>
            <a:r>
              <a:rPr lang="en-US" sz="2000" b="1" dirty="0" err="1"/>
              <a:t>cạnh</a:t>
            </a:r>
            <a:r>
              <a:rPr lang="en-US" sz="2000" b="1" dirty="0"/>
              <a:t> </a:t>
            </a:r>
            <a:r>
              <a:rPr lang="en-US" sz="2000" b="1" dirty="0" err="1"/>
              <a:t>tranh</a:t>
            </a:r>
            <a:r>
              <a:rPr lang="en-US" sz="2000" b="1" dirty="0"/>
              <a:t> </a:t>
            </a:r>
            <a:r>
              <a:rPr lang="en-US" sz="2000" b="1" dirty="0" err="1"/>
              <a:t>chiến</a:t>
            </a:r>
            <a:r>
              <a:rPr lang="en-US" sz="2000" b="1" dirty="0"/>
              <a:t> </a:t>
            </a:r>
            <a:r>
              <a:rPr lang="en-US" sz="2000" b="1" dirty="0" err="1"/>
              <a:t>lược</a:t>
            </a:r>
            <a:r>
              <a:rPr lang="en-US" sz="2000" b="1" dirty="0"/>
              <a:t> </a:t>
            </a:r>
            <a:r>
              <a:rPr lang="en-US" sz="2000" b="1" dirty="0" err="1"/>
              <a:t>giữa</a:t>
            </a:r>
            <a:r>
              <a:rPr lang="en-US" sz="2000" b="1" dirty="0"/>
              <a:t> </a:t>
            </a:r>
            <a:r>
              <a:rPr lang="en-US" sz="2000" b="1" dirty="0" err="1"/>
              <a:t>các</a:t>
            </a:r>
            <a:r>
              <a:rPr lang="en-US" sz="2000" b="1" dirty="0"/>
              <a:t> </a:t>
            </a:r>
            <a:r>
              <a:rPr lang="en-US" sz="2000" b="1" dirty="0" err="1"/>
              <a:t>nước</a:t>
            </a:r>
            <a:r>
              <a:rPr lang="en-US" sz="2000" b="1" dirty="0"/>
              <a:t> </a:t>
            </a:r>
            <a:r>
              <a:rPr lang="en-US" sz="2000" b="1" dirty="0" err="1"/>
              <a:t>lớn</a:t>
            </a:r>
            <a:r>
              <a:rPr lang="en-US" sz="2000" b="1" dirty="0"/>
              <a:t> </a:t>
            </a:r>
            <a:r>
              <a:rPr lang="en-US" sz="2000" b="1" dirty="0" err="1"/>
              <a:t>tiếp</a:t>
            </a:r>
            <a:r>
              <a:rPr lang="en-US" sz="2000" b="1" dirty="0"/>
              <a:t> </a:t>
            </a:r>
            <a:r>
              <a:rPr lang="en-US" sz="2000" b="1" dirty="0" err="1"/>
              <a:t>tục</a:t>
            </a:r>
            <a:r>
              <a:rPr lang="en-US" sz="2000" b="1" dirty="0"/>
              <a:t> </a:t>
            </a:r>
            <a:r>
              <a:rPr lang="en-US" sz="2000" b="1" dirty="0" err="1"/>
              <a:t>gia</a:t>
            </a:r>
            <a:r>
              <a:rPr lang="en-US" sz="2000" b="1" dirty="0"/>
              <a:t> </a:t>
            </a:r>
            <a:r>
              <a:rPr lang="en-US" sz="2000" b="1" dirty="0" err="1"/>
              <a:t>tăng</a:t>
            </a:r>
            <a:r>
              <a:rPr lang="en-US" sz="2000" b="1" dirty="0"/>
              <a:t> </a:t>
            </a:r>
            <a:r>
              <a:rPr lang="en-US" sz="2000" b="1" dirty="0" err="1"/>
              <a:t>với</a:t>
            </a:r>
            <a:r>
              <a:rPr lang="en-US" sz="2000" b="1" dirty="0"/>
              <a:t> </a:t>
            </a:r>
            <a:r>
              <a:rPr lang="en-US" sz="2000" b="1" dirty="0" err="1" smtClean="0"/>
              <a:t>nhiều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hình</a:t>
            </a:r>
            <a:r>
              <a:rPr lang="en-US" sz="2000" b="1" dirty="0" smtClean="0"/>
              <a:t> </a:t>
            </a:r>
            <a:r>
              <a:rPr lang="en-US" sz="2000" b="1" dirty="0" err="1"/>
              <a:t>thái</a:t>
            </a:r>
            <a:r>
              <a:rPr lang="en-US" sz="2000" b="1" dirty="0"/>
              <a:t> </a:t>
            </a:r>
            <a:r>
              <a:rPr lang="en-US" sz="2000" b="1" dirty="0" err="1" smtClean="0"/>
              <a:t>khác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nhau</a:t>
            </a:r>
            <a:r>
              <a:rPr lang="en-US" sz="2000" b="1" dirty="0" smtClean="0"/>
              <a:t>, </a:t>
            </a:r>
            <a:r>
              <a:rPr lang="en-US" sz="2000" b="1" dirty="0" err="1"/>
              <a:t>nhưng</a:t>
            </a:r>
            <a:r>
              <a:rPr lang="en-US" sz="2000" b="1" dirty="0"/>
              <a:t> </a:t>
            </a:r>
            <a:r>
              <a:rPr lang="en-US" sz="2000" b="1" dirty="0" err="1"/>
              <a:t>tránh</a:t>
            </a:r>
            <a:r>
              <a:rPr lang="en-US" sz="2000" b="1" dirty="0"/>
              <a:t> </a:t>
            </a:r>
            <a:r>
              <a:rPr lang="en-US" sz="2000" b="1" dirty="0" err="1"/>
              <a:t>đối</a:t>
            </a:r>
            <a:r>
              <a:rPr lang="en-US" sz="2000" b="1" dirty="0"/>
              <a:t> </a:t>
            </a:r>
            <a:r>
              <a:rPr lang="en-US" sz="2000" b="1" dirty="0" err="1"/>
              <a:t>đầu</a:t>
            </a:r>
            <a:r>
              <a:rPr lang="en-US" sz="2000" b="1" dirty="0"/>
              <a:t> </a:t>
            </a:r>
            <a:r>
              <a:rPr lang="en-US" sz="2000" b="1" dirty="0" err="1"/>
              <a:t>trực</a:t>
            </a:r>
            <a:r>
              <a:rPr lang="en-US" sz="2000" b="1" dirty="0"/>
              <a:t> </a:t>
            </a:r>
            <a:r>
              <a:rPr lang="en-US" sz="2000" b="1" dirty="0" err="1"/>
              <a:t>tiếp</a:t>
            </a:r>
            <a:r>
              <a:rPr lang="en-US" sz="2000" b="1" dirty="0"/>
              <a:t>, </a:t>
            </a:r>
            <a:r>
              <a:rPr lang="en-US" sz="2000" b="1" dirty="0" err="1"/>
              <a:t>trực</a:t>
            </a:r>
            <a:r>
              <a:rPr lang="en-US" sz="2000" b="1" dirty="0"/>
              <a:t> </a:t>
            </a:r>
            <a:r>
              <a:rPr lang="en-US" sz="2000" b="1" dirty="0" err="1"/>
              <a:t>diện</a:t>
            </a:r>
            <a:r>
              <a:rPr lang="en-US" sz="2000" b="1" dirty="0"/>
              <a:t> </a:t>
            </a:r>
            <a:r>
              <a:rPr lang="en-US" sz="2000" b="1" dirty="0" err="1"/>
              <a:t>nhất</a:t>
            </a:r>
            <a:r>
              <a:rPr lang="en-US" sz="2000" b="1" dirty="0"/>
              <a:t> </a:t>
            </a:r>
            <a:r>
              <a:rPr lang="en-US" sz="2000" b="1" dirty="0" err="1"/>
              <a:t>là</a:t>
            </a:r>
            <a:r>
              <a:rPr lang="en-US" sz="2000" b="1" dirty="0"/>
              <a:t> </a:t>
            </a:r>
            <a:r>
              <a:rPr lang="en-US" sz="2000" b="1" dirty="0" err="1"/>
              <a:t>về</a:t>
            </a:r>
            <a:r>
              <a:rPr lang="en-US" sz="2000" b="1" dirty="0"/>
              <a:t> </a:t>
            </a:r>
            <a:r>
              <a:rPr lang="en-US" sz="2000" b="1" dirty="0" err="1"/>
              <a:t>quân</a:t>
            </a:r>
            <a:r>
              <a:rPr lang="en-US" sz="2000" b="1" dirty="0"/>
              <a:t> </a:t>
            </a:r>
            <a:r>
              <a:rPr lang="en-US" sz="2000" b="1" dirty="0" err="1"/>
              <a:t>sự</a:t>
            </a:r>
            <a:r>
              <a:rPr lang="en-US" sz="2000" b="1" dirty="0"/>
              <a:t>. </a:t>
            </a:r>
            <a:r>
              <a:rPr lang="en-US" sz="2000" b="1" dirty="0" err="1" smtClean="0"/>
              <a:t>Thể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hiện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trên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mặt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đây</a:t>
            </a:r>
            <a:r>
              <a:rPr lang="en-US" sz="2000" b="1" dirty="0" smtClean="0"/>
              <a:t>:</a:t>
            </a:r>
            <a:endParaRPr lang="en-US" sz="2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66428-DD75-4F27-A2B6-A142E800BCFC}" type="slidenum">
              <a:rPr lang="en-US" sz="1800" b="1" smtClean="0">
                <a:solidFill>
                  <a:srgbClr val="FFFF00"/>
                </a:solidFill>
              </a:rPr>
              <a:pPr>
                <a:defRPr/>
              </a:pPr>
              <a:t>10</a:t>
            </a:fld>
            <a:endParaRPr lang="en-US" sz="1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63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Oval 4"/>
          <p:cNvSpPr>
            <a:spLocks noChangeArrowheads="1"/>
          </p:cNvSpPr>
          <p:nvPr/>
        </p:nvSpPr>
        <p:spPr bwMode="gray">
          <a:xfrm>
            <a:off x="2744788" y="1893888"/>
            <a:ext cx="3956050" cy="3881437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Oval 5"/>
          <p:cNvSpPr>
            <a:spLocks noChangeArrowheads="1"/>
          </p:cNvSpPr>
          <p:nvPr/>
        </p:nvSpPr>
        <p:spPr bwMode="gray">
          <a:xfrm>
            <a:off x="2962275" y="2100263"/>
            <a:ext cx="3490913" cy="3490912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Oval 6"/>
          <p:cNvSpPr>
            <a:spLocks noChangeArrowheads="1"/>
          </p:cNvSpPr>
          <p:nvPr/>
        </p:nvSpPr>
        <p:spPr bwMode="gray">
          <a:xfrm>
            <a:off x="3178175" y="2427288"/>
            <a:ext cx="2973388" cy="2973387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AutoShape 7"/>
          <p:cNvSpPr>
            <a:spLocks noChangeArrowheads="1"/>
          </p:cNvSpPr>
          <p:nvPr/>
        </p:nvSpPr>
        <p:spPr bwMode="gray">
          <a:xfrm rot="9044363">
            <a:off x="2527025" y="3511731"/>
            <a:ext cx="1758345" cy="1855787"/>
          </a:xfrm>
          <a:prstGeom prst="chevron">
            <a:avLst>
              <a:gd name="adj" fmla="val 28655"/>
            </a:avLst>
          </a:prstGeom>
          <a:solidFill>
            <a:srgbClr val="99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6391" name="AutoShape 8"/>
          <p:cNvSpPr>
            <a:spLocks noChangeArrowheads="1"/>
          </p:cNvSpPr>
          <p:nvPr/>
        </p:nvSpPr>
        <p:spPr bwMode="gray">
          <a:xfrm rot="-5400000">
            <a:off x="3813175" y="1535329"/>
            <a:ext cx="1643063" cy="1687079"/>
          </a:xfrm>
          <a:prstGeom prst="chevron">
            <a:avLst>
              <a:gd name="adj" fmla="val 28655"/>
            </a:avLst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63500" prstMaterial="legacyPlastic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6392" name="AutoShape 9"/>
          <p:cNvSpPr>
            <a:spLocks noChangeArrowheads="1"/>
          </p:cNvSpPr>
          <p:nvPr/>
        </p:nvSpPr>
        <p:spPr bwMode="gray">
          <a:xfrm rot="1788254">
            <a:off x="4909415" y="3542810"/>
            <a:ext cx="1871662" cy="1855787"/>
          </a:xfrm>
          <a:prstGeom prst="chevron">
            <a:avLst>
              <a:gd name="adj" fmla="val 28655"/>
            </a:avLst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gray">
          <a:xfrm>
            <a:off x="3609975" y="3048000"/>
            <a:ext cx="20431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000" b="1" dirty="0" err="1" smtClean="0">
                <a:solidFill>
                  <a:srgbClr val="002060"/>
                </a:solidFill>
              </a:rPr>
              <a:t>Trật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tự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thế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giới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mới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sẽ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diễn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ra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một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trong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phương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án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sau</a:t>
            </a:r>
            <a:r>
              <a:rPr lang="en-US" sz="2000" b="1" dirty="0" smtClean="0">
                <a:solidFill>
                  <a:srgbClr val="002060"/>
                </a:solidFill>
              </a:rPr>
              <a:t> 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6394" name="Rectangle 11"/>
          <p:cNvSpPr>
            <a:spLocks noChangeArrowheads="1"/>
          </p:cNvSpPr>
          <p:nvPr/>
        </p:nvSpPr>
        <p:spPr bwMode="gray">
          <a:xfrm>
            <a:off x="3609975" y="2057400"/>
            <a:ext cx="20431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 err="1" smtClean="0">
                <a:solidFill>
                  <a:srgbClr val="FFFF00"/>
                </a:solidFill>
              </a:rPr>
              <a:t>Phương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án</a:t>
            </a:r>
            <a:r>
              <a:rPr lang="en-US" sz="2000" b="1" dirty="0" smtClean="0">
                <a:solidFill>
                  <a:srgbClr val="FFFF00"/>
                </a:solidFill>
              </a:rPr>
              <a:t> 1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6395" name="Rectangle 12"/>
          <p:cNvSpPr>
            <a:spLocks noChangeArrowheads="1"/>
          </p:cNvSpPr>
          <p:nvPr/>
        </p:nvSpPr>
        <p:spPr bwMode="gray">
          <a:xfrm>
            <a:off x="2438400" y="4168914"/>
            <a:ext cx="152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err="1" smtClean="0">
                <a:solidFill>
                  <a:srgbClr val="FFFBFC"/>
                </a:solidFill>
              </a:rPr>
              <a:t>Phương</a:t>
            </a:r>
            <a:r>
              <a:rPr lang="en-US" sz="2000" b="1" dirty="0" smtClean="0">
                <a:solidFill>
                  <a:srgbClr val="FFFBFC"/>
                </a:solidFill>
              </a:rPr>
              <a:t> </a:t>
            </a:r>
            <a:r>
              <a:rPr lang="en-US" sz="2000" b="1" dirty="0" err="1" smtClean="0">
                <a:solidFill>
                  <a:srgbClr val="FFFBFC"/>
                </a:solidFill>
              </a:rPr>
              <a:t>án</a:t>
            </a:r>
            <a:r>
              <a:rPr lang="en-US" sz="2000" b="1" dirty="0" smtClean="0">
                <a:solidFill>
                  <a:srgbClr val="FFFBFC"/>
                </a:solidFill>
              </a:rPr>
              <a:t> 2</a:t>
            </a:r>
            <a:endParaRPr lang="en-US" sz="2000" b="1" dirty="0">
              <a:solidFill>
                <a:srgbClr val="FFFBFC"/>
              </a:solidFill>
            </a:endParaRPr>
          </a:p>
        </p:txBody>
      </p:sp>
      <p:sp>
        <p:nvSpPr>
          <p:cNvPr id="16396" name="Rectangle 13"/>
          <p:cNvSpPr>
            <a:spLocks noChangeArrowheads="1"/>
          </p:cNvSpPr>
          <p:nvPr/>
        </p:nvSpPr>
        <p:spPr bwMode="gray">
          <a:xfrm>
            <a:off x="5428527" y="3919047"/>
            <a:ext cx="1371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err="1" smtClean="0">
                <a:solidFill>
                  <a:srgbClr val="FFFF00"/>
                </a:solidFill>
              </a:rPr>
              <a:t>Phương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án</a:t>
            </a:r>
            <a:r>
              <a:rPr lang="en-US" sz="2000" b="1" dirty="0" smtClean="0">
                <a:solidFill>
                  <a:srgbClr val="FFFF00"/>
                </a:solidFill>
              </a:rPr>
              <a:t> 3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6397" name="Text Box 14"/>
          <p:cNvSpPr txBox="1">
            <a:spLocks noChangeArrowheads="1"/>
          </p:cNvSpPr>
          <p:nvPr/>
        </p:nvSpPr>
        <p:spPr bwMode="black">
          <a:xfrm>
            <a:off x="5638800" y="1524000"/>
            <a:ext cx="3429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0650" indent="-1206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 typeface="Wingdings" pitchFamily="2" charset="2"/>
              <a:buChar char="v"/>
            </a:pPr>
            <a:r>
              <a:rPr lang="en-US" sz="2000" dirty="0" smtClean="0"/>
              <a:t> </a:t>
            </a:r>
            <a:r>
              <a:rPr lang="en-US" sz="2000" i="1" dirty="0" err="1">
                <a:solidFill>
                  <a:srgbClr val="993300"/>
                </a:solidFill>
              </a:rPr>
              <a:t>T</a:t>
            </a:r>
            <a:r>
              <a:rPr lang="en-US" sz="2000" i="1" dirty="0" err="1" smtClean="0">
                <a:solidFill>
                  <a:srgbClr val="993300"/>
                </a:solidFill>
              </a:rPr>
              <a:t>hiết</a:t>
            </a:r>
            <a:r>
              <a:rPr lang="en-US" sz="2000" i="1" dirty="0" smtClean="0">
                <a:solidFill>
                  <a:srgbClr val="993300"/>
                </a:solidFill>
              </a:rPr>
              <a:t> </a:t>
            </a:r>
            <a:r>
              <a:rPr lang="en-US" sz="2000" i="1" dirty="0" err="1">
                <a:solidFill>
                  <a:srgbClr val="993300"/>
                </a:solidFill>
              </a:rPr>
              <a:t>lập</a:t>
            </a:r>
            <a:r>
              <a:rPr lang="en-US" sz="2000" i="1" dirty="0">
                <a:solidFill>
                  <a:srgbClr val="993300"/>
                </a:solidFill>
              </a:rPr>
              <a:t> </a:t>
            </a:r>
            <a:r>
              <a:rPr lang="en-US" sz="2000" i="1" dirty="0" err="1">
                <a:solidFill>
                  <a:srgbClr val="993300"/>
                </a:solidFill>
              </a:rPr>
              <a:t>thế</a:t>
            </a:r>
            <a:r>
              <a:rPr lang="en-US" sz="2000" i="1" dirty="0">
                <a:solidFill>
                  <a:srgbClr val="993300"/>
                </a:solidFill>
              </a:rPr>
              <a:t> </a:t>
            </a:r>
            <a:r>
              <a:rPr lang="en-US" sz="2000" i="1" dirty="0" err="1">
                <a:solidFill>
                  <a:srgbClr val="993300"/>
                </a:solidFill>
              </a:rPr>
              <a:t>giới</a:t>
            </a:r>
            <a:r>
              <a:rPr lang="en-US" sz="2000" i="1" dirty="0">
                <a:solidFill>
                  <a:srgbClr val="993300"/>
                </a:solidFill>
              </a:rPr>
              <a:t> </a:t>
            </a:r>
            <a:r>
              <a:rPr lang="en-US" sz="2000" b="1" i="1" dirty="0">
                <a:solidFill>
                  <a:srgbClr val="993300"/>
                </a:solidFill>
              </a:rPr>
              <a:t>“</a:t>
            </a:r>
            <a:r>
              <a:rPr lang="en-US" sz="2000" b="1" i="1" dirty="0" err="1">
                <a:solidFill>
                  <a:srgbClr val="993300"/>
                </a:solidFill>
              </a:rPr>
              <a:t>một</a:t>
            </a:r>
            <a:r>
              <a:rPr lang="en-US" sz="2000" b="1" i="1" dirty="0">
                <a:solidFill>
                  <a:srgbClr val="993300"/>
                </a:solidFill>
              </a:rPr>
              <a:t> </a:t>
            </a:r>
            <a:r>
              <a:rPr lang="en-US" sz="2000" b="1" i="1" dirty="0" err="1">
                <a:solidFill>
                  <a:srgbClr val="993300"/>
                </a:solidFill>
              </a:rPr>
              <a:t>cực</a:t>
            </a:r>
            <a:r>
              <a:rPr lang="en-US" sz="2000" b="1" i="1" dirty="0">
                <a:solidFill>
                  <a:srgbClr val="993300"/>
                </a:solidFill>
              </a:rPr>
              <a:t>”</a:t>
            </a:r>
            <a:r>
              <a:rPr lang="en-US" sz="2000" i="1" dirty="0">
                <a:solidFill>
                  <a:srgbClr val="993300"/>
                </a:solidFill>
              </a:rPr>
              <a:t> </a:t>
            </a:r>
            <a:r>
              <a:rPr lang="en-US" sz="2000" i="1" dirty="0" smtClean="0">
                <a:solidFill>
                  <a:srgbClr val="993300"/>
                </a:solidFill>
              </a:rPr>
              <a:t>(do </a:t>
            </a:r>
            <a:r>
              <a:rPr lang="en-US" sz="2000" i="1" dirty="0" err="1">
                <a:solidFill>
                  <a:srgbClr val="993300"/>
                </a:solidFill>
              </a:rPr>
              <a:t>Mỹ</a:t>
            </a:r>
            <a:r>
              <a:rPr lang="en-US" sz="2000" i="1" dirty="0">
                <a:solidFill>
                  <a:srgbClr val="993300"/>
                </a:solidFill>
              </a:rPr>
              <a:t> </a:t>
            </a:r>
            <a:r>
              <a:rPr lang="en-US" sz="2000" i="1" dirty="0" err="1">
                <a:solidFill>
                  <a:srgbClr val="993300"/>
                </a:solidFill>
              </a:rPr>
              <a:t>dẫn</a:t>
            </a:r>
            <a:r>
              <a:rPr lang="en-US" sz="2000" i="1" dirty="0">
                <a:solidFill>
                  <a:srgbClr val="993300"/>
                </a:solidFill>
              </a:rPr>
              <a:t> </a:t>
            </a:r>
            <a:r>
              <a:rPr lang="en-US" sz="2000" i="1" dirty="0" err="1">
                <a:solidFill>
                  <a:srgbClr val="993300"/>
                </a:solidFill>
              </a:rPr>
              <a:t>dắt</a:t>
            </a:r>
            <a:r>
              <a:rPr lang="en-US" sz="2000" i="1" dirty="0">
                <a:solidFill>
                  <a:srgbClr val="993300"/>
                </a:solidFill>
              </a:rPr>
              <a:t>) </a:t>
            </a:r>
            <a:r>
              <a:rPr lang="en-US" sz="2000" i="1" dirty="0" err="1">
                <a:solidFill>
                  <a:srgbClr val="993300"/>
                </a:solidFill>
              </a:rPr>
              <a:t>nhưng</a:t>
            </a:r>
            <a:r>
              <a:rPr lang="en-US" sz="2000" i="1" dirty="0">
                <a:solidFill>
                  <a:srgbClr val="993300"/>
                </a:solidFill>
              </a:rPr>
              <a:t> </a:t>
            </a:r>
            <a:r>
              <a:rPr lang="en-US" sz="2000" i="1" dirty="0" err="1" smtClean="0">
                <a:solidFill>
                  <a:srgbClr val="993300"/>
                </a:solidFill>
              </a:rPr>
              <a:t>gặp</a:t>
            </a:r>
            <a:r>
              <a:rPr lang="en-US" sz="2000" i="1" dirty="0" smtClean="0">
                <a:solidFill>
                  <a:srgbClr val="993300"/>
                </a:solidFill>
              </a:rPr>
              <a:t> </a:t>
            </a:r>
            <a:r>
              <a:rPr lang="en-US" sz="2000" i="1" dirty="0" err="1">
                <a:solidFill>
                  <a:srgbClr val="993300"/>
                </a:solidFill>
              </a:rPr>
              <a:t>nhiều</a:t>
            </a:r>
            <a:r>
              <a:rPr lang="en-US" sz="2000" i="1" dirty="0">
                <a:solidFill>
                  <a:srgbClr val="993300"/>
                </a:solidFill>
              </a:rPr>
              <a:t> </a:t>
            </a:r>
            <a:r>
              <a:rPr lang="en-US" sz="2000" i="1" dirty="0" err="1">
                <a:solidFill>
                  <a:srgbClr val="993300"/>
                </a:solidFill>
              </a:rPr>
              <a:t>khó</a:t>
            </a:r>
            <a:r>
              <a:rPr lang="en-US" sz="2000" i="1" dirty="0">
                <a:solidFill>
                  <a:srgbClr val="993300"/>
                </a:solidFill>
              </a:rPr>
              <a:t> </a:t>
            </a:r>
            <a:r>
              <a:rPr lang="en-US" sz="2000" i="1" dirty="0" err="1">
                <a:solidFill>
                  <a:srgbClr val="993300"/>
                </a:solidFill>
              </a:rPr>
              <a:t>khăn</a:t>
            </a:r>
            <a:r>
              <a:rPr lang="en-US" sz="2000" i="1" dirty="0">
                <a:solidFill>
                  <a:srgbClr val="993300"/>
                </a:solidFill>
              </a:rPr>
              <a:t>, do </a:t>
            </a:r>
            <a:r>
              <a:rPr lang="en-US" sz="2000" i="1" dirty="0" err="1">
                <a:solidFill>
                  <a:srgbClr val="993300"/>
                </a:solidFill>
              </a:rPr>
              <a:t>sự</a:t>
            </a:r>
            <a:r>
              <a:rPr lang="en-US" sz="2000" i="1" dirty="0">
                <a:solidFill>
                  <a:srgbClr val="993300"/>
                </a:solidFill>
              </a:rPr>
              <a:t> </a:t>
            </a:r>
            <a:r>
              <a:rPr lang="en-US" sz="2000" i="1" dirty="0" err="1">
                <a:solidFill>
                  <a:srgbClr val="993300"/>
                </a:solidFill>
              </a:rPr>
              <a:t>cạnh</a:t>
            </a:r>
            <a:r>
              <a:rPr lang="en-US" sz="2000" i="1" dirty="0">
                <a:solidFill>
                  <a:srgbClr val="993300"/>
                </a:solidFill>
              </a:rPr>
              <a:t> </a:t>
            </a:r>
            <a:r>
              <a:rPr lang="en-US" sz="2000" i="1" dirty="0" err="1">
                <a:solidFill>
                  <a:srgbClr val="993300"/>
                </a:solidFill>
              </a:rPr>
              <a:t>tranh</a:t>
            </a:r>
            <a:r>
              <a:rPr lang="en-US" sz="2000" i="1" dirty="0">
                <a:solidFill>
                  <a:srgbClr val="993300"/>
                </a:solidFill>
              </a:rPr>
              <a:t> </a:t>
            </a:r>
            <a:r>
              <a:rPr lang="en-US" sz="2000" i="1" dirty="0" err="1">
                <a:solidFill>
                  <a:srgbClr val="993300"/>
                </a:solidFill>
              </a:rPr>
              <a:t>quyết</a:t>
            </a:r>
            <a:r>
              <a:rPr lang="en-US" sz="2000" i="1" dirty="0">
                <a:solidFill>
                  <a:srgbClr val="993300"/>
                </a:solidFill>
              </a:rPr>
              <a:t> </a:t>
            </a:r>
            <a:r>
              <a:rPr lang="en-US" sz="2000" i="1" dirty="0" err="1">
                <a:solidFill>
                  <a:srgbClr val="993300"/>
                </a:solidFill>
              </a:rPr>
              <a:t>liệt</a:t>
            </a:r>
            <a:r>
              <a:rPr lang="en-US" sz="2000" i="1" dirty="0">
                <a:solidFill>
                  <a:srgbClr val="993300"/>
                </a:solidFill>
              </a:rPr>
              <a:t> </a:t>
            </a:r>
            <a:r>
              <a:rPr lang="en-US" sz="2000" i="1" dirty="0" err="1">
                <a:solidFill>
                  <a:srgbClr val="993300"/>
                </a:solidFill>
              </a:rPr>
              <a:t>của</a:t>
            </a:r>
            <a:r>
              <a:rPr lang="en-US" sz="2000" i="1" dirty="0">
                <a:solidFill>
                  <a:srgbClr val="993300"/>
                </a:solidFill>
              </a:rPr>
              <a:t> </a:t>
            </a:r>
            <a:r>
              <a:rPr lang="en-US" sz="2000" i="1" dirty="0" err="1">
                <a:solidFill>
                  <a:srgbClr val="993300"/>
                </a:solidFill>
              </a:rPr>
              <a:t>Trung</a:t>
            </a:r>
            <a:r>
              <a:rPr lang="en-US" sz="2000" i="1" dirty="0">
                <a:solidFill>
                  <a:srgbClr val="993300"/>
                </a:solidFill>
              </a:rPr>
              <a:t> </a:t>
            </a:r>
            <a:r>
              <a:rPr lang="en-US" sz="2000" i="1" dirty="0" err="1" smtClean="0">
                <a:solidFill>
                  <a:srgbClr val="993300"/>
                </a:solidFill>
              </a:rPr>
              <a:t>Quốc</a:t>
            </a:r>
            <a:r>
              <a:rPr lang="en-US" sz="2000" i="1" dirty="0" smtClean="0">
                <a:solidFill>
                  <a:srgbClr val="993300"/>
                </a:solidFill>
              </a:rPr>
              <a:t>, </a:t>
            </a:r>
            <a:r>
              <a:rPr lang="en-US" sz="2000" i="1" dirty="0" err="1" smtClean="0">
                <a:solidFill>
                  <a:srgbClr val="993300"/>
                </a:solidFill>
              </a:rPr>
              <a:t>Nga</a:t>
            </a:r>
            <a:r>
              <a:rPr lang="en-US" sz="2000" i="1" dirty="0" smtClean="0">
                <a:solidFill>
                  <a:srgbClr val="993300"/>
                </a:solidFill>
              </a:rPr>
              <a:t>.</a:t>
            </a:r>
            <a:endParaRPr lang="en-US" sz="2000" i="1" dirty="0">
              <a:solidFill>
                <a:srgbClr val="993300"/>
              </a:solidFill>
            </a:endParaRPr>
          </a:p>
        </p:txBody>
      </p:sp>
      <p:sp>
        <p:nvSpPr>
          <p:cNvPr id="16398" name="Text Box 15"/>
          <p:cNvSpPr txBox="1">
            <a:spLocks noChangeArrowheads="1"/>
          </p:cNvSpPr>
          <p:nvPr/>
        </p:nvSpPr>
        <p:spPr bwMode="black">
          <a:xfrm>
            <a:off x="0" y="1828800"/>
            <a:ext cx="2744788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0650" indent="-1206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 typeface="Wingdings" pitchFamily="2" charset="2"/>
              <a:buChar char="v"/>
            </a:pP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Trật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tự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thế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giới</a:t>
            </a:r>
            <a:r>
              <a:rPr lang="en-US" sz="2000" dirty="0" smtClean="0">
                <a:solidFill>
                  <a:srgbClr val="0000CC"/>
                </a:solidFill>
              </a:rPr>
              <a:t>  “</a:t>
            </a:r>
            <a:r>
              <a:rPr lang="en-US" sz="2000" b="1" i="1" dirty="0" err="1">
                <a:solidFill>
                  <a:srgbClr val="0000CC"/>
                </a:solidFill>
              </a:rPr>
              <a:t>lưỡng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cực</a:t>
            </a:r>
            <a:r>
              <a:rPr lang="en-US" sz="2000" b="1" i="1" dirty="0">
                <a:solidFill>
                  <a:srgbClr val="0000CC"/>
                </a:solidFill>
              </a:rPr>
              <a:t>”</a:t>
            </a:r>
            <a:r>
              <a:rPr lang="en-US" sz="2000" dirty="0">
                <a:solidFill>
                  <a:srgbClr val="0000CC"/>
                </a:solidFill>
              </a:rPr>
              <a:t> (</a:t>
            </a:r>
            <a:r>
              <a:rPr lang="en-US" sz="2000" dirty="0" err="1" smtClean="0">
                <a:solidFill>
                  <a:srgbClr val="0000CC"/>
                </a:solidFill>
              </a:rPr>
              <a:t>Mỹ</a:t>
            </a:r>
            <a:r>
              <a:rPr lang="en-US" sz="2000" dirty="0" smtClean="0">
                <a:solidFill>
                  <a:srgbClr val="0000CC"/>
                </a:solidFill>
              </a:rPr>
              <a:t> - </a:t>
            </a:r>
            <a:r>
              <a:rPr lang="en-US" sz="2000" dirty="0" err="1">
                <a:solidFill>
                  <a:srgbClr val="0000CC"/>
                </a:solidFill>
              </a:rPr>
              <a:t>Trung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cùng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dẫn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dắt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thế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giới</a:t>
            </a:r>
            <a:r>
              <a:rPr lang="en-US" sz="2000" dirty="0" smtClean="0">
                <a:solidFill>
                  <a:srgbClr val="0000CC"/>
                </a:solidFill>
              </a:rPr>
              <a:t>)</a:t>
            </a:r>
            <a:r>
              <a:rPr lang="en-US" sz="2000" b="1" i="1" dirty="0" smtClean="0">
                <a:solidFill>
                  <a:srgbClr val="0000CC"/>
                </a:solidFill>
              </a:rPr>
              <a:t>,… </a:t>
            </a:r>
            <a:r>
              <a:rPr lang="en-US" sz="2000" dirty="0" err="1" smtClean="0">
                <a:solidFill>
                  <a:srgbClr val="0000CC"/>
                </a:solidFill>
              </a:rPr>
              <a:t>nhưng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khó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có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thể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xảy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ra</a:t>
            </a:r>
            <a:r>
              <a:rPr lang="en-US" sz="2000" dirty="0" smtClean="0">
                <a:solidFill>
                  <a:srgbClr val="0000CC"/>
                </a:solidFill>
              </a:rPr>
              <a:t>, </a:t>
            </a:r>
            <a:r>
              <a:rPr lang="en-US" sz="2000" dirty="0" err="1" smtClean="0">
                <a:solidFill>
                  <a:srgbClr val="0000CC"/>
                </a:solidFill>
              </a:rPr>
              <a:t>bởi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Mỹ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và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Trung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Quốc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rất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khó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có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thể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cùng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>
                <a:solidFill>
                  <a:srgbClr val="0000CC"/>
                </a:solidFill>
              </a:rPr>
              <a:t>chia </a:t>
            </a:r>
            <a:r>
              <a:rPr lang="en-US" sz="2000" dirty="0" err="1">
                <a:solidFill>
                  <a:srgbClr val="0000CC"/>
                </a:solidFill>
              </a:rPr>
              <a:t>sẻ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quyền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lực</a:t>
            </a:r>
            <a:r>
              <a:rPr lang="en-US" sz="2000" dirty="0" smtClean="0">
                <a:solidFill>
                  <a:srgbClr val="0000CC"/>
                </a:solidFill>
              </a:rPr>
              <a:t>; </a:t>
            </a:r>
            <a:r>
              <a:rPr lang="en-US" sz="2000" dirty="0" err="1" smtClean="0">
                <a:solidFill>
                  <a:srgbClr val="0000CC"/>
                </a:solidFill>
              </a:rPr>
              <a:t>và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trình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độ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Trung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Quốc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chưa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thể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ngang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bằng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Mỹ</a:t>
            </a:r>
            <a:r>
              <a:rPr lang="en-US" sz="2000" dirty="0" smtClean="0">
                <a:solidFill>
                  <a:srgbClr val="0000CC"/>
                </a:solidFill>
              </a:rPr>
              <a:t>… 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16399" name="Text Box 16"/>
          <p:cNvSpPr txBox="1">
            <a:spLocks noChangeArrowheads="1"/>
          </p:cNvSpPr>
          <p:nvPr/>
        </p:nvSpPr>
        <p:spPr bwMode="black">
          <a:xfrm>
            <a:off x="6858000" y="3236655"/>
            <a:ext cx="2362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0650" indent="-1206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 typeface="Wingdings" pitchFamily="2" charset="2"/>
              <a:buChar char="v"/>
            </a:pPr>
            <a:r>
              <a:rPr lang="en-US" sz="2000" b="1" dirty="0">
                <a:solidFill>
                  <a:schemeClr val="hlink"/>
                </a:solidFill>
              </a:rPr>
              <a:t> </a:t>
            </a:r>
            <a:r>
              <a:rPr lang="en-US" sz="2000" dirty="0" err="1" smtClean="0"/>
              <a:t>Xu</a:t>
            </a:r>
            <a:r>
              <a:rPr lang="en-US" sz="2000" dirty="0" smtClean="0"/>
              <a:t> </a:t>
            </a:r>
            <a:r>
              <a:rPr lang="en-US" sz="2000" dirty="0" err="1"/>
              <a:t>hướng</a:t>
            </a:r>
            <a:r>
              <a:rPr lang="en-US" sz="2000" dirty="0"/>
              <a:t> </a:t>
            </a:r>
            <a:r>
              <a:rPr lang="en-US" sz="2000" b="1" i="1" dirty="0"/>
              <a:t>“</a:t>
            </a:r>
            <a:r>
              <a:rPr lang="en-US" sz="2000" b="1" i="1" dirty="0" err="1"/>
              <a:t>đa</a:t>
            </a:r>
            <a:r>
              <a:rPr lang="en-US" sz="2000" b="1" i="1" dirty="0"/>
              <a:t> </a:t>
            </a:r>
            <a:r>
              <a:rPr lang="en-US" sz="2000" b="1" i="1" dirty="0" err="1"/>
              <a:t>cực</a:t>
            </a:r>
            <a:r>
              <a:rPr lang="en-US" sz="2000" b="1" i="1" dirty="0"/>
              <a:t>, </a:t>
            </a:r>
            <a:r>
              <a:rPr lang="en-US" sz="2000" b="1" i="1" dirty="0" err="1"/>
              <a:t>đa</a:t>
            </a:r>
            <a:r>
              <a:rPr lang="en-US" sz="2000" b="1" i="1" dirty="0"/>
              <a:t> </a:t>
            </a:r>
            <a:r>
              <a:rPr lang="en-US" sz="2000" b="1" i="1" dirty="0" err="1"/>
              <a:t>trung</a:t>
            </a:r>
            <a:r>
              <a:rPr lang="en-US" sz="2000" b="1" i="1" dirty="0"/>
              <a:t> </a:t>
            </a:r>
            <a:r>
              <a:rPr lang="en-US" sz="2000" b="1" i="1" dirty="0" err="1"/>
              <a:t>tâm</a:t>
            </a:r>
            <a:r>
              <a:rPr lang="en-US" sz="2000" b="1" i="1" dirty="0"/>
              <a:t>” </a:t>
            </a:r>
            <a:r>
              <a:rPr lang="en-US" sz="2000" b="1" i="1" dirty="0" err="1" smtClean="0"/>
              <a:t>là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phương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án</a:t>
            </a:r>
            <a:r>
              <a:rPr lang="en-US" sz="2000" b="1" i="1" dirty="0"/>
              <a:t> </a:t>
            </a:r>
            <a:r>
              <a:rPr lang="en-US" sz="2000" b="1" i="1" dirty="0" err="1"/>
              <a:t>khả</a:t>
            </a:r>
            <a:r>
              <a:rPr lang="en-US" sz="2000" b="1" i="1" dirty="0"/>
              <a:t> </a:t>
            </a:r>
            <a:r>
              <a:rPr lang="en-US" sz="2000" b="1" i="1" dirty="0" err="1"/>
              <a:t>thi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nhất</a:t>
            </a:r>
            <a:r>
              <a:rPr lang="en-US" sz="2000" b="1" i="1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lập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tương</a:t>
            </a:r>
            <a:r>
              <a:rPr lang="en-US" sz="2000" dirty="0"/>
              <a:t> </a:t>
            </a:r>
            <a:r>
              <a:rPr lang="en-US" sz="2000" dirty="0" err="1"/>
              <a:t>lai</a:t>
            </a:r>
            <a:r>
              <a:rPr lang="en-US" sz="2000" dirty="0"/>
              <a:t>,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cấu</a:t>
            </a:r>
            <a:r>
              <a:rPr lang="en-US" sz="2000" dirty="0"/>
              <a:t> </a:t>
            </a:r>
            <a:r>
              <a:rPr lang="en-US" sz="2000" dirty="0" err="1"/>
              <a:t>trúc</a:t>
            </a:r>
            <a:r>
              <a:rPr lang="en-US" sz="2000" dirty="0"/>
              <a:t> “</a:t>
            </a:r>
            <a:r>
              <a:rPr lang="en-US" sz="2000" b="1" i="1" dirty="0" err="1"/>
              <a:t>lưỡng</a:t>
            </a:r>
            <a:r>
              <a:rPr lang="en-US" sz="2000" b="1" i="1" dirty="0"/>
              <a:t> </a:t>
            </a:r>
            <a:r>
              <a:rPr lang="en-US" sz="2000" b="1" i="1" dirty="0" err="1"/>
              <a:t>siêu</a:t>
            </a:r>
            <a:r>
              <a:rPr lang="en-US" sz="2000" b="1" i="1" dirty="0"/>
              <a:t>, </a:t>
            </a:r>
            <a:r>
              <a:rPr lang="en-US" sz="2000" b="1" i="1" dirty="0" err="1"/>
              <a:t>đa</a:t>
            </a:r>
            <a:r>
              <a:rPr lang="en-US" sz="2000" b="1" i="1" dirty="0"/>
              <a:t> </a:t>
            </a:r>
            <a:r>
              <a:rPr lang="en-US" sz="2000" b="1" i="1" dirty="0" err="1"/>
              <a:t>cường</a:t>
            </a:r>
            <a:r>
              <a:rPr lang="en-US" sz="2000" b="1" i="1" dirty="0"/>
              <a:t>”</a:t>
            </a:r>
            <a:endParaRPr lang="en-US" sz="2000" b="1" dirty="0">
              <a:solidFill>
                <a:schemeClr val="hlin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9421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rgbClr val="002060"/>
                </a:solidFill>
              </a:rPr>
              <a:t>1. </a:t>
            </a:r>
            <a:r>
              <a:rPr lang="en-US" sz="2400" dirty="0" err="1" smtClean="0">
                <a:solidFill>
                  <a:srgbClr val="002060"/>
                </a:solidFill>
              </a:rPr>
              <a:t>Cạnh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tranh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chiến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lược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của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các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nước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lớn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để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hình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thành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một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trật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tự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thế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giới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mới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tiếp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tục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diễn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biến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phức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tạp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khó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lường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16114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>
              <a:buClr>
                <a:srgbClr val="0000CC"/>
              </a:buCl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Nổi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bật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là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sự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cạnh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tranh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giữa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Mỹ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với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Trung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Quốc</a:t>
            </a:r>
            <a:r>
              <a:rPr lang="en-US" sz="2000" b="1" dirty="0">
                <a:solidFill>
                  <a:srgbClr val="0000CC"/>
                </a:solidFill>
              </a:rPr>
              <a:t>, </a:t>
            </a:r>
            <a:r>
              <a:rPr lang="en-US" sz="2000" b="1" dirty="0" err="1">
                <a:solidFill>
                  <a:srgbClr val="0000CC"/>
                </a:solidFill>
              </a:rPr>
              <a:t>Mỹ</a:t>
            </a:r>
            <a:r>
              <a:rPr lang="en-US" sz="2000" b="1" dirty="0">
                <a:solidFill>
                  <a:srgbClr val="0000CC"/>
                </a:solidFill>
              </a:rPr>
              <a:t> - </a:t>
            </a:r>
            <a:r>
              <a:rPr lang="en-US" sz="2000" b="1" dirty="0" err="1">
                <a:solidFill>
                  <a:srgbClr val="0000CC"/>
                </a:solidFill>
              </a:rPr>
              <a:t>Nga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là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nhân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tố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quyết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định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đến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cục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diện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thế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giới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và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quan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hệ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nước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lớn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thời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gian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tới</a:t>
            </a:r>
            <a:r>
              <a:rPr lang="en-US" sz="2000" b="1" dirty="0" smtClean="0">
                <a:solidFill>
                  <a:srgbClr val="0000CC"/>
                </a:solidFill>
              </a:rPr>
              <a:t>.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545455"/>
            <a:ext cx="6934200" cy="1005840"/>
          </a:xfrm>
          <a:prstGeom prst="rect">
            <a:avLst/>
          </a:prstGeom>
          <a:noFill/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555367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Sự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cạnh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tranh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giữa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các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nước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lớn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đang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tạo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cho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các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nước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nhỏ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đứng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trước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sức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ép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0000CC"/>
                </a:solidFill>
              </a:rPr>
              <a:t>“</a:t>
            </a:r>
            <a:r>
              <a:rPr lang="en-US" b="1" i="1" dirty="0" err="1">
                <a:solidFill>
                  <a:srgbClr val="0000CC"/>
                </a:solidFill>
              </a:rPr>
              <a:t>phụ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thuộc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vào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một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nước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lớn</a:t>
            </a:r>
            <a:r>
              <a:rPr lang="en-US" b="1" i="1" dirty="0">
                <a:solidFill>
                  <a:srgbClr val="0000CC"/>
                </a:solidFill>
              </a:rPr>
              <a:t>”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hoặc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bị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“</a:t>
            </a:r>
            <a:r>
              <a:rPr lang="en-US" b="1" i="1" dirty="0" err="1">
                <a:solidFill>
                  <a:srgbClr val="0000CC"/>
                </a:solidFill>
              </a:rPr>
              <a:t>kẹt</a:t>
            </a:r>
            <a:r>
              <a:rPr lang="en-US" b="1" i="1" dirty="0">
                <a:solidFill>
                  <a:srgbClr val="0000CC"/>
                </a:solidFill>
              </a:rPr>
              <a:t>”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giữa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nhiều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nước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lớn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hoặc</a:t>
            </a:r>
            <a:r>
              <a:rPr lang="en-US" b="1" dirty="0">
                <a:solidFill>
                  <a:srgbClr val="C00000"/>
                </a:solidFill>
              </a:rPr>
              <a:t> “</a:t>
            </a:r>
            <a:r>
              <a:rPr lang="en-US" b="1" i="1" dirty="0" err="1">
                <a:solidFill>
                  <a:srgbClr val="0000CC"/>
                </a:solidFill>
              </a:rPr>
              <a:t>buộc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phải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chọn</a:t>
            </a:r>
            <a:r>
              <a:rPr lang="en-US" b="1" i="1" dirty="0">
                <a:solidFill>
                  <a:srgbClr val="0000CC"/>
                </a:solidFill>
              </a:rPr>
              <a:t> </a:t>
            </a:r>
            <a:r>
              <a:rPr lang="en-US" b="1" i="1" dirty="0" err="1">
                <a:solidFill>
                  <a:srgbClr val="0000CC"/>
                </a:solidFill>
              </a:rPr>
              <a:t>bên</a:t>
            </a:r>
            <a:r>
              <a:rPr lang="en-US" b="1" i="1" dirty="0">
                <a:solidFill>
                  <a:srgbClr val="C00000"/>
                </a:solidFill>
              </a:rPr>
              <a:t>”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66428-DD75-4F27-A2B6-A142E800BCFC}" type="slidenum">
              <a:rPr lang="en-US" sz="1600" b="1" smtClean="0">
                <a:solidFill>
                  <a:srgbClr val="FFFF00"/>
                </a:solidFill>
              </a:rPr>
              <a:pPr>
                <a:defRPr/>
              </a:pPr>
              <a:t>11</a:t>
            </a:fld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1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9185"/>
          </a:xfrm>
        </p:spPr>
        <p:txBody>
          <a:bodyPr/>
          <a:lstStyle/>
          <a:p>
            <a:r>
              <a:rPr lang="en-US" sz="2400" dirty="0" smtClean="0">
                <a:solidFill>
                  <a:srgbClr val="002060"/>
                </a:solidFill>
              </a:rPr>
              <a:t>2. </a:t>
            </a:r>
            <a:r>
              <a:rPr lang="en-US" sz="2400" dirty="0" err="1" smtClean="0">
                <a:solidFill>
                  <a:srgbClr val="002060"/>
                </a:solidFill>
              </a:rPr>
              <a:t>Sự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định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hình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nền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kinh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tế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thế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giới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359275" y="2057400"/>
            <a:ext cx="478472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D7181F"/>
                </a:solidFill>
              </a:rPr>
              <a:t>2. </a:t>
            </a:r>
            <a:r>
              <a:rPr lang="en-US" sz="2000" b="1" dirty="0" err="1">
                <a:solidFill>
                  <a:srgbClr val="0000CC"/>
                </a:solidFill>
              </a:rPr>
              <a:t>Sự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phát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triển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của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smtClean="0">
                <a:solidFill>
                  <a:srgbClr val="0000CC"/>
                </a:solidFill>
              </a:rPr>
              <a:t>KH-CN, </a:t>
            </a:r>
            <a:r>
              <a:rPr lang="en-US" sz="2000" b="1" i="1" dirty="0" err="1">
                <a:solidFill>
                  <a:srgbClr val="663300"/>
                </a:solidFill>
              </a:rPr>
              <a:t>nhất</a:t>
            </a:r>
            <a:r>
              <a:rPr lang="en-US" sz="2000" b="1" i="1" dirty="0">
                <a:solidFill>
                  <a:srgbClr val="663300"/>
                </a:solidFill>
              </a:rPr>
              <a:t> </a:t>
            </a:r>
            <a:r>
              <a:rPr lang="en-US" sz="2000" b="1" i="1" dirty="0" err="1">
                <a:solidFill>
                  <a:srgbClr val="663300"/>
                </a:solidFill>
              </a:rPr>
              <a:t>là</a:t>
            </a:r>
            <a:r>
              <a:rPr lang="en-US" sz="2000" b="1" i="1" dirty="0">
                <a:solidFill>
                  <a:srgbClr val="663300"/>
                </a:solidFill>
              </a:rPr>
              <a:t> </a:t>
            </a:r>
            <a:r>
              <a:rPr lang="en-US" sz="2000" b="1" i="1" dirty="0" smtClean="0">
                <a:solidFill>
                  <a:srgbClr val="663300"/>
                </a:solidFill>
              </a:rPr>
              <a:t>CM </a:t>
            </a:r>
            <a:r>
              <a:rPr lang="en-US" sz="2000" b="1" i="1" dirty="0">
                <a:solidFill>
                  <a:srgbClr val="663300"/>
                </a:solidFill>
              </a:rPr>
              <a:t>4.0; </a:t>
            </a:r>
            <a:r>
              <a:rPr lang="en-US" sz="2000" b="1" i="1" dirty="0" err="1">
                <a:solidFill>
                  <a:srgbClr val="663300"/>
                </a:solidFill>
              </a:rPr>
              <a:t>tạo</a:t>
            </a:r>
            <a:r>
              <a:rPr lang="en-US" sz="2000" b="1" i="1" dirty="0">
                <a:solidFill>
                  <a:srgbClr val="663300"/>
                </a:solidFill>
              </a:rPr>
              <a:t> </a:t>
            </a:r>
            <a:r>
              <a:rPr lang="en-US" sz="2000" b="1" i="1" dirty="0" err="1" smtClean="0">
                <a:solidFill>
                  <a:srgbClr val="663300"/>
                </a:solidFill>
              </a:rPr>
              <a:t>đột</a:t>
            </a:r>
            <a:r>
              <a:rPr lang="en-US" sz="2000" b="1" i="1" dirty="0" smtClean="0">
                <a:solidFill>
                  <a:srgbClr val="663300"/>
                </a:solidFill>
              </a:rPr>
              <a:t> </a:t>
            </a:r>
            <a:r>
              <a:rPr lang="en-US" sz="2000" b="1" i="1" dirty="0" err="1">
                <a:solidFill>
                  <a:srgbClr val="663300"/>
                </a:solidFill>
              </a:rPr>
              <a:t>phá</a:t>
            </a:r>
            <a:r>
              <a:rPr lang="en-US" sz="2000" b="1" i="1" dirty="0">
                <a:solidFill>
                  <a:srgbClr val="663300"/>
                </a:solidFill>
              </a:rPr>
              <a:t> </a:t>
            </a:r>
            <a:r>
              <a:rPr lang="en-US" sz="2000" b="1" i="1" dirty="0" err="1">
                <a:solidFill>
                  <a:srgbClr val="663300"/>
                </a:solidFill>
              </a:rPr>
              <a:t>mạnh</a:t>
            </a:r>
            <a:r>
              <a:rPr lang="en-US" sz="2000" b="1" i="1" dirty="0">
                <a:solidFill>
                  <a:srgbClr val="663300"/>
                </a:solidFill>
              </a:rPr>
              <a:t> </a:t>
            </a:r>
            <a:r>
              <a:rPr lang="en-US" sz="2000" b="1" i="1" dirty="0" err="1">
                <a:solidFill>
                  <a:srgbClr val="663300"/>
                </a:solidFill>
              </a:rPr>
              <a:t>mẽ</a:t>
            </a:r>
            <a:r>
              <a:rPr lang="en-US" sz="2000" b="1" i="1" dirty="0">
                <a:solidFill>
                  <a:srgbClr val="663300"/>
                </a:solidFill>
              </a:rPr>
              <a:t>, </a:t>
            </a:r>
            <a:r>
              <a:rPr lang="en-US" sz="2000" b="1" i="1" dirty="0" err="1">
                <a:solidFill>
                  <a:srgbClr val="663300"/>
                </a:solidFill>
              </a:rPr>
              <a:t>tác</a:t>
            </a:r>
            <a:r>
              <a:rPr lang="en-US" sz="2000" b="1" i="1" dirty="0">
                <a:solidFill>
                  <a:srgbClr val="663300"/>
                </a:solidFill>
              </a:rPr>
              <a:t> </a:t>
            </a:r>
            <a:r>
              <a:rPr lang="en-US" sz="2000" b="1" i="1" dirty="0" err="1">
                <a:solidFill>
                  <a:srgbClr val="663300"/>
                </a:solidFill>
              </a:rPr>
              <a:t>động</a:t>
            </a:r>
            <a:r>
              <a:rPr lang="en-US" sz="2000" b="1" i="1" dirty="0">
                <a:solidFill>
                  <a:srgbClr val="663300"/>
                </a:solidFill>
              </a:rPr>
              <a:t> </a:t>
            </a:r>
            <a:r>
              <a:rPr lang="en-US" sz="2000" b="1" i="1" dirty="0" err="1">
                <a:solidFill>
                  <a:srgbClr val="663300"/>
                </a:solidFill>
              </a:rPr>
              <a:t>mạnh</a:t>
            </a:r>
            <a:r>
              <a:rPr lang="en-US" sz="2000" b="1" i="1" dirty="0">
                <a:solidFill>
                  <a:srgbClr val="663300"/>
                </a:solidFill>
              </a:rPr>
              <a:t> </a:t>
            </a:r>
            <a:r>
              <a:rPr lang="en-US" sz="2000" b="1" i="1" dirty="0" err="1">
                <a:solidFill>
                  <a:srgbClr val="663300"/>
                </a:solidFill>
              </a:rPr>
              <a:t>đến</a:t>
            </a:r>
            <a:r>
              <a:rPr lang="en-US" sz="2000" b="1" i="1" dirty="0">
                <a:solidFill>
                  <a:srgbClr val="663300"/>
                </a:solidFill>
              </a:rPr>
              <a:t> </a:t>
            </a:r>
            <a:r>
              <a:rPr lang="en-US" sz="2000" b="1" i="1" dirty="0" err="1">
                <a:solidFill>
                  <a:srgbClr val="663300"/>
                </a:solidFill>
              </a:rPr>
              <a:t>đời</a:t>
            </a:r>
            <a:r>
              <a:rPr lang="en-US" sz="2000" b="1" i="1" dirty="0">
                <a:solidFill>
                  <a:srgbClr val="663300"/>
                </a:solidFill>
              </a:rPr>
              <a:t> </a:t>
            </a:r>
            <a:r>
              <a:rPr lang="en-US" sz="2000" b="1" i="1" dirty="0" err="1">
                <a:solidFill>
                  <a:srgbClr val="663300"/>
                </a:solidFill>
              </a:rPr>
              <a:t>sống</a:t>
            </a:r>
            <a:r>
              <a:rPr lang="en-US" sz="2000" b="1" i="1" dirty="0">
                <a:solidFill>
                  <a:srgbClr val="663300"/>
                </a:solidFill>
              </a:rPr>
              <a:t> </a:t>
            </a:r>
            <a:r>
              <a:rPr lang="en-US" sz="2000" b="1" i="1" dirty="0" err="1">
                <a:solidFill>
                  <a:srgbClr val="663300"/>
                </a:solidFill>
              </a:rPr>
              <a:t>xã</a:t>
            </a:r>
            <a:r>
              <a:rPr lang="en-US" sz="2000" b="1" i="1" dirty="0">
                <a:solidFill>
                  <a:srgbClr val="663300"/>
                </a:solidFill>
              </a:rPr>
              <a:t> </a:t>
            </a:r>
            <a:r>
              <a:rPr lang="en-US" sz="2000" b="1" i="1" dirty="0" err="1">
                <a:solidFill>
                  <a:srgbClr val="663300"/>
                </a:solidFill>
              </a:rPr>
              <a:t>hội</a:t>
            </a:r>
            <a:r>
              <a:rPr lang="en-US" sz="2000" b="1" i="1" dirty="0">
                <a:solidFill>
                  <a:srgbClr val="663300"/>
                </a:solidFill>
              </a:rPr>
              <a:t>, 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359274" y="1041737"/>
            <a:ext cx="47847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rgbClr val="333399"/>
                </a:solidFill>
              </a:rPr>
              <a:t>1. </a:t>
            </a:r>
            <a:r>
              <a:rPr lang="en-US" sz="2000" b="1" i="1" dirty="0" err="1" smtClean="0">
                <a:solidFill>
                  <a:srgbClr val="008000"/>
                </a:solidFill>
              </a:rPr>
              <a:t>Sự</a:t>
            </a:r>
            <a:r>
              <a:rPr lang="en-US" sz="2000" b="1" i="1" dirty="0" smtClean="0">
                <a:solidFill>
                  <a:srgbClr val="008000"/>
                </a:solidFill>
              </a:rPr>
              <a:t> </a:t>
            </a:r>
            <a:r>
              <a:rPr lang="en-US" sz="2000" b="1" i="1" dirty="0" err="1">
                <a:solidFill>
                  <a:srgbClr val="008000"/>
                </a:solidFill>
              </a:rPr>
              <a:t>chuyển</a:t>
            </a:r>
            <a:r>
              <a:rPr lang="en-US" sz="2000" b="1" i="1" dirty="0">
                <a:solidFill>
                  <a:srgbClr val="008000"/>
                </a:solidFill>
              </a:rPr>
              <a:t> </a:t>
            </a:r>
            <a:r>
              <a:rPr lang="en-US" sz="2000" b="1" i="1" dirty="0" err="1">
                <a:solidFill>
                  <a:srgbClr val="008000"/>
                </a:solidFill>
              </a:rPr>
              <a:t>đổi</a:t>
            </a:r>
            <a:r>
              <a:rPr lang="en-US" sz="2000" b="1" i="1" dirty="0">
                <a:solidFill>
                  <a:srgbClr val="008000"/>
                </a:solidFill>
              </a:rPr>
              <a:t> </a:t>
            </a:r>
            <a:r>
              <a:rPr lang="en-US" sz="2000" b="1" i="1" dirty="0" err="1">
                <a:solidFill>
                  <a:srgbClr val="008000"/>
                </a:solidFill>
              </a:rPr>
              <a:t>xanh</a:t>
            </a:r>
            <a:r>
              <a:rPr lang="en-US" sz="2000" b="1" i="1" dirty="0">
                <a:solidFill>
                  <a:srgbClr val="008000"/>
                </a:solidFill>
              </a:rPr>
              <a:t> </a:t>
            </a:r>
            <a:r>
              <a:rPr lang="en-US" sz="2000" b="1" i="1" dirty="0" err="1">
                <a:solidFill>
                  <a:srgbClr val="008000"/>
                </a:solidFill>
              </a:rPr>
              <a:t>nền</a:t>
            </a:r>
            <a:r>
              <a:rPr lang="en-US" sz="2000" b="1" i="1" dirty="0">
                <a:solidFill>
                  <a:srgbClr val="008000"/>
                </a:solidFill>
              </a:rPr>
              <a:t> </a:t>
            </a:r>
            <a:r>
              <a:rPr lang="en-US" sz="2000" b="1" i="1" dirty="0" err="1">
                <a:solidFill>
                  <a:srgbClr val="008000"/>
                </a:solidFill>
              </a:rPr>
              <a:t>kinh</a:t>
            </a:r>
            <a:r>
              <a:rPr lang="en-US" sz="2000" b="1" i="1" dirty="0">
                <a:solidFill>
                  <a:srgbClr val="008000"/>
                </a:solidFill>
              </a:rPr>
              <a:t> </a:t>
            </a:r>
            <a:r>
              <a:rPr lang="en-US" sz="2000" b="1" i="1" dirty="0" err="1">
                <a:solidFill>
                  <a:srgbClr val="008000"/>
                </a:solidFill>
              </a:rPr>
              <a:t>tế</a:t>
            </a:r>
            <a:r>
              <a:rPr lang="en-US" sz="2000" b="1" i="1" dirty="0"/>
              <a:t>: </a:t>
            </a:r>
            <a:r>
              <a:rPr lang="en-US" sz="2000" b="1" i="1" dirty="0" err="1"/>
              <a:t>thế</a:t>
            </a:r>
            <a:r>
              <a:rPr lang="en-US" sz="2000" b="1" i="1" dirty="0"/>
              <a:t> </a:t>
            </a:r>
            <a:r>
              <a:rPr lang="en-US" sz="2000" b="1" i="1" dirty="0" err="1"/>
              <a:t>giới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hướng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tới</a:t>
            </a:r>
            <a:r>
              <a:rPr lang="en-US" sz="2000" b="1" i="1" dirty="0"/>
              <a:t> </a:t>
            </a:r>
            <a:r>
              <a:rPr lang="en-US" sz="2000" b="1" i="1" dirty="0" err="1"/>
              <a:t>nền</a:t>
            </a:r>
            <a:r>
              <a:rPr lang="en-US" sz="2000" b="1" i="1" dirty="0"/>
              <a:t> SX </a:t>
            </a:r>
            <a:r>
              <a:rPr lang="en-US" sz="2000" b="1" i="1" dirty="0" err="1"/>
              <a:t>xanh</a:t>
            </a:r>
            <a:r>
              <a:rPr lang="en-US" sz="2000" b="1" i="1" dirty="0"/>
              <a:t>, SX </a:t>
            </a:r>
            <a:r>
              <a:rPr lang="en-US" sz="2000" b="1" i="1" dirty="0" err="1"/>
              <a:t>sạch</a:t>
            </a:r>
            <a:r>
              <a:rPr lang="en-US" sz="2000" b="1" i="1" dirty="0"/>
              <a:t>, </a:t>
            </a:r>
            <a:r>
              <a:rPr lang="en-US" sz="2000" b="1" i="1" dirty="0" err="1"/>
              <a:t>kinh</a:t>
            </a:r>
            <a:r>
              <a:rPr lang="en-US" sz="2000" b="1" i="1" dirty="0"/>
              <a:t> </a:t>
            </a:r>
            <a:r>
              <a:rPr lang="en-US" sz="2000" b="1" i="1" dirty="0" err="1"/>
              <a:t>tế</a:t>
            </a:r>
            <a:r>
              <a:rPr lang="en-US" sz="2000" b="1" i="1" dirty="0"/>
              <a:t> </a:t>
            </a:r>
            <a:r>
              <a:rPr lang="en-US" sz="2000" b="1" i="1" dirty="0" err="1"/>
              <a:t>tuần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hoàn</a:t>
            </a:r>
            <a:r>
              <a:rPr lang="en-US" sz="2000" b="1" i="1" dirty="0" smtClean="0"/>
              <a:t>.</a:t>
            </a:r>
            <a:endParaRPr lang="en-US" sz="2000" b="1" i="1" dirty="0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black">
          <a:xfrm>
            <a:off x="4359275" y="2057400"/>
            <a:ext cx="4419600" cy="0"/>
          </a:xfrm>
          <a:prstGeom prst="line">
            <a:avLst/>
          </a:prstGeom>
          <a:noFill/>
          <a:ln w="22225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ltGray">
          <a:xfrm>
            <a:off x="701675" y="5349875"/>
            <a:ext cx="3146425" cy="485775"/>
          </a:xfrm>
          <a:prstGeom prst="roundRect">
            <a:avLst>
              <a:gd name="adj" fmla="val 50000"/>
            </a:avLst>
          </a:prstGeom>
          <a:solidFill>
            <a:srgbClr val="333399"/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white">
          <a:xfrm>
            <a:off x="1177925" y="5397500"/>
            <a:ext cx="2339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FEFEFE"/>
                </a:solidFill>
              </a:rPr>
              <a:t>Chart Title in here</a:t>
            </a:r>
          </a:p>
        </p:txBody>
      </p:sp>
      <p:sp>
        <p:nvSpPr>
          <p:cNvPr id="13320" name="Freeform 8"/>
          <p:cNvSpPr>
            <a:spLocks/>
          </p:cNvSpPr>
          <p:nvPr/>
        </p:nvSpPr>
        <p:spPr bwMode="gray">
          <a:xfrm rot="10800000">
            <a:off x="655638" y="1600200"/>
            <a:ext cx="2408237" cy="2251075"/>
          </a:xfrm>
          <a:custGeom>
            <a:avLst/>
            <a:gdLst/>
            <a:ahLst/>
            <a:cxnLst>
              <a:cxn ang="0">
                <a:pos x="0" y="756"/>
              </a:cxn>
              <a:cxn ang="0">
                <a:pos x="191" y="591"/>
              </a:cxn>
              <a:cxn ang="0">
                <a:pos x="190" y="672"/>
              </a:cxn>
              <a:cxn ang="0">
                <a:pos x="194" y="672"/>
              </a:cxn>
              <a:cxn ang="0">
                <a:pos x="205" y="672"/>
              </a:cxn>
              <a:cxn ang="0">
                <a:pos x="225" y="671"/>
              </a:cxn>
              <a:cxn ang="0">
                <a:pos x="250" y="667"/>
              </a:cxn>
              <a:cxn ang="0">
                <a:pos x="281" y="662"/>
              </a:cxn>
              <a:cxn ang="0">
                <a:pos x="316" y="653"/>
              </a:cxn>
              <a:cxn ang="0">
                <a:pos x="356" y="641"/>
              </a:cxn>
              <a:cxn ang="0">
                <a:pos x="399" y="626"/>
              </a:cxn>
              <a:cxn ang="0">
                <a:pos x="444" y="605"/>
              </a:cxn>
              <a:cxn ang="0">
                <a:pos x="492" y="578"/>
              </a:cxn>
              <a:cxn ang="0">
                <a:pos x="540" y="547"/>
              </a:cxn>
              <a:cxn ang="0">
                <a:pos x="587" y="508"/>
              </a:cxn>
              <a:cxn ang="0">
                <a:pos x="635" y="463"/>
              </a:cxn>
              <a:cxn ang="0">
                <a:pos x="689" y="405"/>
              </a:cxn>
              <a:cxn ang="0">
                <a:pos x="737" y="350"/>
              </a:cxn>
              <a:cxn ang="0">
                <a:pos x="780" y="298"/>
              </a:cxn>
              <a:cxn ang="0">
                <a:pos x="816" y="249"/>
              </a:cxn>
              <a:cxn ang="0">
                <a:pos x="847" y="204"/>
              </a:cxn>
              <a:cxn ang="0">
                <a:pos x="873" y="164"/>
              </a:cxn>
              <a:cxn ang="0">
                <a:pos x="895" y="126"/>
              </a:cxn>
              <a:cxn ang="0">
                <a:pos x="913" y="94"/>
              </a:cxn>
              <a:cxn ang="0">
                <a:pos x="926" y="66"/>
              </a:cxn>
              <a:cxn ang="0">
                <a:pos x="936" y="42"/>
              </a:cxn>
              <a:cxn ang="0">
                <a:pos x="944" y="24"/>
              </a:cxn>
              <a:cxn ang="0">
                <a:pos x="949" y="12"/>
              </a:cxn>
              <a:cxn ang="0">
                <a:pos x="952" y="2"/>
              </a:cxn>
              <a:cxn ang="0">
                <a:pos x="952" y="0"/>
              </a:cxn>
              <a:cxn ang="0">
                <a:pos x="952" y="4"/>
              </a:cxn>
              <a:cxn ang="0">
                <a:pos x="950" y="17"/>
              </a:cxn>
              <a:cxn ang="0">
                <a:pos x="948" y="36"/>
              </a:cxn>
              <a:cxn ang="0">
                <a:pos x="942" y="62"/>
              </a:cxn>
              <a:cxn ang="0">
                <a:pos x="936" y="93"/>
              </a:cxn>
              <a:cxn ang="0">
                <a:pos x="927" y="130"/>
              </a:cxn>
              <a:cxn ang="0">
                <a:pos x="914" y="172"/>
              </a:cxn>
              <a:cxn ang="0">
                <a:pos x="899" y="217"/>
              </a:cxn>
              <a:cxn ang="0">
                <a:pos x="881" y="264"/>
              </a:cxn>
              <a:cxn ang="0">
                <a:pos x="857" y="315"/>
              </a:cxn>
              <a:cxn ang="0">
                <a:pos x="830" y="368"/>
              </a:cxn>
              <a:cxn ang="0">
                <a:pos x="798" y="421"/>
              </a:cxn>
              <a:cxn ang="0">
                <a:pos x="762" y="475"/>
              </a:cxn>
              <a:cxn ang="0">
                <a:pos x="719" y="529"/>
              </a:cxn>
              <a:cxn ang="0">
                <a:pos x="671" y="582"/>
              </a:cxn>
              <a:cxn ang="0">
                <a:pos x="613" y="637"/>
              </a:cxn>
              <a:cxn ang="0">
                <a:pos x="555" y="685"/>
              </a:cxn>
              <a:cxn ang="0">
                <a:pos x="500" y="726"/>
              </a:cxn>
              <a:cxn ang="0">
                <a:pos x="447" y="761"/>
              </a:cxn>
              <a:cxn ang="0">
                <a:pos x="396" y="790"/>
              </a:cxn>
              <a:cxn ang="0">
                <a:pos x="350" y="813"/>
              </a:cxn>
              <a:cxn ang="0">
                <a:pos x="307" y="831"/>
              </a:cxn>
              <a:cxn ang="0">
                <a:pos x="270" y="845"/>
              </a:cxn>
              <a:cxn ang="0">
                <a:pos x="238" y="855"/>
              </a:cxn>
              <a:cxn ang="0">
                <a:pos x="212" y="862"/>
              </a:cxn>
              <a:cxn ang="0">
                <a:pos x="192" y="866"/>
              </a:cxn>
              <a:cxn ang="0">
                <a:pos x="181" y="868"/>
              </a:cxn>
              <a:cxn ang="0">
                <a:pos x="176" y="868"/>
              </a:cxn>
              <a:cxn ang="0">
                <a:pos x="167" y="947"/>
              </a:cxn>
              <a:cxn ang="0">
                <a:pos x="0" y="756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solidFill>
            <a:schemeClr val="folHlink"/>
          </a:solidFill>
          <a:ln w="0">
            <a:noFill/>
            <a:prstDash val="solid"/>
            <a:round/>
            <a:headEnd/>
            <a:tailEnd/>
          </a:ln>
          <a:effectLst>
            <a:outerShdw dist="107763" dir="2700000" algn="ctr" rotWithShape="0">
              <a:srgbClr val="080808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gray">
          <a:xfrm>
            <a:off x="244475" y="4575175"/>
            <a:ext cx="4267200" cy="652463"/>
          </a:xfrm>
          <a:prstGeom prst="cube">
            <a:avLst>
              <a:gd name="adj" fmla="val 49880"/>
            </a:avLst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ltGray">
          <a:xfrm rot="16200000" flipV="1">
            <a:off x="624682" y="4099719"/>
            <a:ext cx="954087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B3846A"/>
              </a:gs>
              <a:gs pos="100000">
                <a:srgbClr val="ECAE8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ltGray">
          <a:xfrm rot="16200000" flipV="1">
            <a:off x="1172369" y="3833019"/>
            <a:ext cx="1487487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B69B58"/>
              </a:gs>
              <a:gs pos="100000">
                <a:srgbClr val="F0CD7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ltGray">
          <a:xfrm rot="16200000" flipV="1">
            <a:off x="1715294" y="3604419"/>
            <a:ext cx="1944687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8F82AE"/>
              </a:gs>
              <a:gs pos="100000">
                <a:srgbClr val="BDACE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gray">
          <a:xfrm rot="16200000" flipV="1">
            <a:off x="1972469" y="3032919"/>
            <a:ext cx="3087687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rgbClr val="588196"/>
              </a:gs>
              <a:gs pos="100000">
                <a:srgbClr val="74ABC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gray">
          <a:xfrm>
            <a:off x="752475" y="4891088"/>
            <a:ext cx="63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FEFEFE"/>
                </a:solidFill>
              </a:rPr>
              <a:t>2003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gray">
          <a:xfrm>
            <a:off x="1543050" y="4891088"/>
            <a:ext cx="63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FEFEFE"/>
                </a:solidFill>
              </a:rPr>
              <a:t>2004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gray">
          <a:xfrm>
            <a:off x="2324100" y="4891088"/>
            <a:ext cx="63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FEFEFE"/>
                </a:solidFill>
              </a:rPr>
              <a:t>2005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gray">
          <a:xfrm>
            <a:off x="3181350" y="4891088"/>
            <a:ext cx="63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FEFEFE"/>
                </a:solidFill>
              </a:rPr>
              <a:t>2006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black">
          <a:xfrm>
            <a:off x="844550" y="3946525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black">
          <a:xfrm>
            <a:off x="1644650" y="34417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black">
          <a:xfrm>
            <a:off x="2416175" y="2974975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black">
          <a:xfrm>
            <a:off x="3171825" y="1831975"/>
            <a:ext cx="56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533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b="1" i="1" dirty="0" err="1">
                <a:solidFill>
                  <a:srgbClr val="333399"/>
                </a:solidFill>
              </a:rPr>
              <a:t>X</a:t>
            </a:r>
            <a:r>
              <a:rPr lang="en-US" sz="2000" b="1" i="1" dirty="0" err="1" smtClean="0">
                <a:solidFill>
                  <a:srgbClr val="333399"/>
                </a:solidFill>
              </a:rPr>
              <a:t>u</a:t>
            </a:r>
            <a:r>
              <a:rPr lang="en-US" sz="2000" b="1" i="1" dirty="0" smtClean="0">
                <a:solidFill>
                  <a:srgbClr val="333399"/>
                </a:solidFill>
              </a:rPr>
              <a:t> </a:t>
            </a:r>
            <a:r>
              <a:rPr lang="en-US" sz="2000" b="1" i="1" dirty="0" err="1">
                <a:solidFill>
                  <a:srgbClr val="333399"/>
                </a:solidFill>
              </a:rPr>
              <a:t>hướng</a:t>
            </a:r>
            <a:r>
              <a:rPr lang="en-US" sz="2000" b="1" i="1" dirty="0">
                <a:solidFill>
                  <a:srgbClr val="333399"/>
                </a:solidFill>
              </a:rPr>
              <a:t> </a:t>
            </a:r>
            <a:r>
              <a:rPr lang="en-US" sz="2000" b="1" i="1" u="sng" dirty="0" err="1">
                <a:solidFill>
                  <a:srgbClr val="C00000"/>
                </a:solidFill>
              </a:rPr>
              <a:t>xanh</a:t>
            </a:r>
            <a:r>
              <a:rPr lang="en-US" sz="2000" b="1" i="1" u="sng" dirty="0">
                <a:solidFill>
                  <a:srgbClr val="C00000"/>
                </a:solidFill>
              </a:rPr>
              <a:t> </a:t>
            </a:r>
            <a:r>
              <a:rPr lang="en-US" sz="2000" b="1" i="1" u="sng" dirty="0" err="1">
                <a:solidFill>
                  <a:srgbClr val="C00000"/>
                </a:solidFill>
              </a:rPr>
              <a:t>hóa</a:t>
            </a:r>
            <a:r>
              <a:rPr lang="en-US" sz="2000" b="1" i="1" u="sng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333399"/>
                </a:solidFill>
              </a:rPr>
              <a:t>và</a:t>
            </a:r>
            <a:r>
              <a:rPr lang="en-US" sz="2000" b="1" i="1" dirty="0">
                <a:solidFill>
                  <a:srgbClr val="333399"/>
                </a:solidFill>
              </a:rPr>
              <a:t> </a:t>
            </a:r>
            <a:r>
              <a:rPr lang="en-US" sz="2000" b="1" i="1" u="sng" dirty="0" err="1">
                <a:solidFill>
                  <a:srgbClr val="993300"/>
                </a:solidFill>
              </a:rPr>
              <a:t>số</a:t>
            </a:r>
            <a:r>
              <a:rPr lang="en-US" sz="2000" b="1" i="1" u="sng" dirty="0">
                <a:solidFill>
                  <a:srgbClr val="993300"/>
                </a:solidFill>
              </a:rPr>
              <a:t> </a:t>
            </a:r>
            <a:r>
              <a:rPr lang="en-US" sz="2000" b="1" i="1" u="sng" dirty="0" err="1">
                <a:solidFill>
                  <a:srgbClr val="993300"/>
                </a:solidFill>
              </a:rPr>
              <a:t>hóa</a:t>
            </a:r>
            <a:r>
              <a:rPr lang="en-US" sz="2000" b="1" i="1" u="sng" dirty="0">
                <a:solidFill>
                  <a:srgbClr val="993300"/>
                </a:solidFill>
              </a:rPr>
              <a:t> </a:t>
            </a:r>
            <a:r>
              <a:rPr lang="en-US" sz="2000" b="1" i="1" dirty="0" err="1">
                <a:solidFill>
                  <a:srgbClr val="333399"/>
                </a:solidFill>
              </a:rPr>
              <a:t>sẽ</a:t>
            </a:r>
            <a:r>
              <a:rPr lang="en-US" sz="2000" b="1" i="1" dirty="0">
                <a:solidFill>
                  <a:srgbClr val="333399"/>
                </a:solidFill>
              </a:rPr>
              <a:t> </a:t>
            </a:r>
            <a:r>
              <a:rPr lang="en-US" sz="2000" b="1" i="1" dirty="0" err="1">
                <a:solidFill>
                  <a:srgbClr val="333399"/>
                </a:solidFill>
              </a:rPr>
              <a:t>định</a:t>
            </a:r>
            <a:r>
              <a:rPr lang="en-US" sz="2000" b="1" i="1" dirty="0">
                <a:solidFill>
                  <a:srgbClr val="333399"/>
                </a:solidFill>
              </a:rPr>
              <a:t> </a:t>
            </a:r>
            <a:r>
              <a:rPr lang="en-US" sz="2000" b="1" i="1" dirty="0" err="1" smtClean="0">
                <a:solidFill>
                  <a:srgbClr val="333399"/>
                </a:solidFill>
              </a:rPr>
              <a:t>hình</a:t>
            </a:r>
            <a:r>
              <a:rPr lang="en-US" sz="2000" b="1" i="1" dirty="0" smtClean="0">
                <a:solidFill>
                  <a:srgbClr val="333399"/>
                </a:solidFill>
              </a:rPr>
              <a:t> </a:t>
            </a:r>
            <a:r>
              <a:rPr lang="en-US" sz="2000" b="1" i="1" dirty="0" err="1" smtClean="0">
                <a:solidFill>
                  <a:srgbClr val="333399"/>
                </a:solidFill>
              </a:rPr>
              <a:t>lại</a:t>
            </a:r>
            <a:r>
              <a:rPr lang="en-US" sz="2000" b="1" i="1" dirty="0" smtClean="0">
                <a:solidFill>
                  <a:srgbClr val="333399"/>
                </a:solidFill>
              </a:rPr>
              <a:t> </a:t>
            </a:r>
            <a:r>
              <a:rPr lang="en-US" sz="2000" b="1" i="1" dirty="0" err="1">
                <a:solidFill>
                  <a:srgbClr val="333399"/>
                </a:solidFill>
              </a:rPr>
              <a:t>nền</a:t>
            </a:r>
            <a:r>
              <a:rPr lang="en-US" sz="2000" b="1" i="1" dirty="0">
                <a:solidFill>
                  <a:srgbClr val="333399"/>
                </a:solidFill>
              </a:rPr>
              <a:t> </a:t>
            </a:r>
            <a:r>
              <a:rPr lang="en-US" sz="2000" b="1" i="1" dirty="0" err="1">
                <a:solidFill>
                  <a:srgbClr val="333399"/>
                </a:solidFill>
              </a:rPr>
              <a:t>kinh</a:t>
            </a:r>
            <a:r>
              <a:rPr lang="en-US" sz="2000" b="1" i="1" dirty="0">
                <a:solidFill>
                  <a:srgbClr val="333399"/>
                </a:solidFill>
              </a:rPr>
              <a:t> </a:t>
            </a:r>
            <a:r>
              <a:rPr lang="en-US" sz="2000" b="1" i="1" dirty="0" err="1">
                <a:solidFill>
                  <a:srgbClr val="333399"/>
                </a:solidFill>
              </a:rPr>
              <a:t>tế</a:t>
            </a:r>
            <a:r>
              <a:rPr lang="en-US" sz="2000" b="1" i="1" dirty="0">
                <a:solidFill>
                  <a:srgbClr val="333399"/>
                </a:solidFill>
              </a:rPr>
              <a:t> </a:t>
            </a:r>
            <a:r>
              <a:rPr lang="en-US" sz="2000" b="1" i="1" dirty="0" err="1">
                <a:solidFill>
                  <a:srgbClr val="333399"/>
                </a:solidFill>
              </a:rPr>
              <a:t>thế</a:t>
            </a:r>
            <a:r>
              <a:rPr lang="en-US" sz="2000" b="1" i="1" dirty="0">
                <a:solidFill>
                  <a:srgbClr val="333399"/>
                </a:solidFill>
              </a:rPr>
              <a:t> </a:t>
            </a:r>
            <a:r>
              <a:rPr lang="en-US" sz="2000" b="1" i="1" dirty="0" err="1">
                <a:solidFill>
                  <a:srgbClr val="333399"/>
                </a:solidFill>
              </a:rPr>
              <a:t>giới</a:t>
            </a:r>
            <a:r>
              <a:rPr lang="en-US" sz="2000" b="1" i="1" dirty="0">
                <a:solidFill>
                  <a:srgbClr val="333399"/>
                </a:solidFill>
              </a:rPr>
              <a:t> </a:t>
            </a:r>
            <a:r>
              <a:rPr lang="en-US" sz="2000" b="1" i="1" dirty="0" err="1">
                <a:solidFill>
                  <a:srgbClr val="333399"/>
                </a:solidFill>
              </a:rPr>
              <a:t>trong</a:t>
            </a:r>
            <a:r>
              <a:rPr lang="en-US" sz="2000" b="1" i="1" dirty="0">
                <a:solidFill>
                  <a:srgbClr val="333399"/>
                </a:solidFill>
              </a:rPr>
              <a:t> </a:t>
            </a:r>
            <a:r>
              <a:rPr lang="en-US" sz="2000" b="1" i="1" dirty="0" err="1">
                <a:solidFill>
                  <a:srgbClr val="333399"/>
                </a:solidFill>
              </a:rPr>
              <a:t>tương</a:t>
            </a:r>
            <a:r>
              <a:rPr lang="en-US" sz="2000" b="1" i="1" dirty="0">
                <a:solidFill>
                  <a:srgbClr val="333399"/>
                </a:solidFill>
              </a:rPr>
              <a:t> </a:t>
            </a:r>
            <a:r>
              <a:rPr lang="en-US" sz="2000" b="1" i="1" dirty="0" err="1">
                <a:solidFill>
                  <a:srgbClr val="333399"/>
                </a:solidFill>
              </a:rPr>
              <a:t>lai</a:t>
            </a:r>
            <a:r>
              <a:rPr lang="en-US" sz="2000" b="1" dirty="0">
                <a:solidFill>
                  <a:srgbClr val="333399"/>
                </a:solidFill>
              </a:rPr>
              <a:t>. </a:t>
            </a:r>
            <a:r>
              <a:rPr lang="en-US" sz="2000" b="1" dirty="0" err="1">
                <a:solidFill>
                  <a:srgbClr val="333399"/>
                </a:solidFill>
              </a:rPr>
              <a:t>Đó</a:t>
            </a:r>
            <a:r>
              <a:rPr lang="en-US" sz="2000" b="1" dirty="0">
                <a:solidFill>
                  <a:srgbClr val="333399"/>
                </a:solidFill>
              </a:rPr>
              <a:t> </a:t>
            </a:r>
            <a:r>
              <a:rPr lang="en-US" sz="2000" b="1" dirty="0" err="1">
                <a:solidFill>
                  <a:srgbClr val="333399"/>
                </a:solidFill>
              </a:rPr>
              <a:t>là</a:t>
            </a:r>
            <a:r>
              <a:rPr lang="en-US" sz="2000" b="1" dirty="0" smtClean="0">
                <a:solidFill>
                  <a:srgbClr val="333399"/>
                </a:solidFill>
              </a:rPr>
              <a:t>:</a:t>
            </a:r>
            <a:endParaRPr lang="en-US" sz="2000" b="1" dirty="0">
              <a:solidFill>
                <a:srgbClr val="3333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9275" y="3200400"/>
            <a:ext cx="47847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C00000"/>
                </a:solidFill>
              </a:rPr>
              <a:t> 3. </a:t>
            </a:r>
            <a:r>
              <a:rPr lang="en-US" sz="2000" b="1" i="1" dirty="0" err="1">
                <a:solidFill>
                  <a:srgbClr val="C00000"/>
                </a:solidFill>
              </a:rPr>
              <a:t>Trong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chuyển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đổi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số</a:t>
            </a:r>
            <a:r>
              <a:rPr lang="en-US" sz="2000" b="1" i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0000CC"/>
                </a:solidFill>
              </a:rPr>
              <a:t>nhiều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smtClean="0">
                <a:solidFill>
                  <a:srgbClr val="0000CC"/>
                </a:solidFill>
              </a:rPr>
              <a:t>Q/</a:t>
            </a:r>
            <a:r>
              <a:rPr lang="en-US" sz="2000" b="1" dirty="0" err="1" smtClean="0">
                <a:solidFill>
                  <a:srgbClr val="0000CC"/>
                </a:solidFill>
              </a:rPr>
              <a:t>gia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đã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xây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dựng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chiến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lược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về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phát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triển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kinh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tế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số</a:t>
            </a:r>
            <a:r>
              <a:rPr lang="en-US" sz="2000" b="1" dirty="0">
                <a:solidFill>
                  <a:srgbClr val="0000CC"/>
                </a:solidFill>
              </a:rPr>
              <a:t>, </a:t>
            </a:r>
            <a:r>
              <a:rPr lang="en-US" sz="2000" b="1" dirty="0" err="1">
                <a:solidFill>
                  <a:srgbClr val="0000CC"/>
                </a:solidFill>
              </a:rPr>
              <a:t>chính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phủ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số</a:t>
            </a:r>
            <a:r>
              <a:rPr lang="en-US" sz="2000" b="1" dirty="0">
                <a:solidFill>
                  <a:srgbClr val="0000CC"/>
                </a:solidFill>
              </a:rPr>
              <a:t>, </a:t>
            </a:r>
            <a:r>
              <a:rPr lang="en-US" sz="2000" b="1" dirty="0" err="1">
                <a:solidFill>
                  <a:srgbClr val="0000CC"/>
                </a:solidFill>
              </a:rPr>
              <a:t>xã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hội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số</a:t>
            </a:r>
            <a:r>
              <a:rPr lang="en-US" sz="2000" b="1" dirty="0" smtClean="0">
                <a:solidFill>
                  <a:srgbClr val="0000CC"/>
                </a:solidFill>
              </a:rPr>
              <a:t>…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black">
          <a:xfrm>
            <a:off x="4419600" y="3124200"/>
            <a:ext cx="4419600" cy="0"/>
          </a:xfrm>
          <a:prstGeom prst="line">
            <a:avLst/>
          </a:prstGeom>
          <a:noFill/>
          <a:ln w="22225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95799" y="4334312"/>
            <a:ext cx="4648199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i="1" dirty="0" smtClean="0">
                <a:solidFill>
                  <a:srgbClr val="C00000"/>
                </a:solidFill>
              </a:rPr>
              <a:t>4.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Th</a:t>
            </a:r>
            <a:r>
              <a:rPr lang="en-US" sz="2000" b="1" i="1" dirty="0" smtClean="0">
                <a:solidFill>
                  <a:srgbClr val="C00000"/>
                </a:solidFill>
              </a:rPr>
              <a:t>/</a:t>
            </a:r>
            <a:r>
              <a:rPr lang="en-US" sz="2000" b="1" i="1" dirty="0" err="1" smtClean="0">
                <a:solidFill>
                  <a:srgbClr val="C00000"/>
                </a:solidFill>
              </a:rPr>
              <a:t>mại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điện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tử</a:t>
            </a:r>
            <a:r>
              <a:rPr lang="en-US" sz="2000" b="1" i="1" dirty="0">
                <a:solidFill>
                  <a:srgbClr val="C00000"/>
                </a:solidFill>
              </a:rPr>
              <a:t> (TM </a:t>
            </a:r>
            <a:r>
              <a:rPr lang="en-US" sz="2000" b="1" i="1" dirty="0" err="1">
                <a:solidFill>
                  <a:srgbClr val="C00000"/>
                </a:solidFill>
              </a:rPr>
              <a:t>số</a:t>
            </a:r>
            <a:r>
              <a:rPr lang="en-US" sz="2000" b="1" i="1" dirty="0">
                <a:solidFill>
                  <a:srgbClr val="C00000"/>
                </a:solidFill>
              </a:rPr>
              <a:t>) </a:t>
            </a:r>
            <a:r>
              <a:rPr lang="en-US" sz="2000" b="1" dirty="0" err="1"/>
              <a:t>đang</a:t>
            </a:r>
            <a:r>
              <a:rPr lang="en-US" sz="2000" b="1" dirty="0"/>
              <a:t> </a:t>
            </a:r>
            <a:r>
              <a:rPr lang="en-US" sz="2000" b="1" dirty="0" err="1"/>
              <a:t>lấn</a:t>
            </a:r>
            <a:r>
              <a:rPr lang="en-US" sz="2000" b="1" dirty="0"/>
              <a:t> </a:t>
            </a:r>
            <a:r>
              <a:rPr lang="en-US" sz="2000" b="1" dirty="0" err="1"/>
              <a:t>át</a:t>
            </a:r>
            <a:r>
              <a:rPr lang="en-US" sz="2000" b="1" dirty="0"/>
              <a:t> </a:t>
            </a:r>
            <a:r>
              <a:rPr lang="en-US" sz="2000" b="1" dirty="0" err="1" smtClean="0"/>
              <a:t>th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mại</a:t>
            </a:r>
            <a:r>
              <a:rPr lang="en-US" sz="2000" b="1" dirty="0" smtClean="0"/>
              <a:t> </a:t>
            </a:r>
            <a:r>
              <a:rPr lang="en-US" sz="2000" b="1" dirty="0" err="1"/>
              <a:t>truyền</a:t>
            </a:r>
            <a:r>
              <a:rPr lang="en-US" sz="2000" b="1" dirty="0"/>
              <a:t> </a:t>
            </a:r>
            <a:r>
              <a:rPr lang="en-US" sz="2000" b="1" dirty="0" err="1" smtClean="0"/>
              <a:t>thống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tăng</a:t>
            </a:r>
            <a:r>
              <a:rPr lang="en-US" sz="2000" b="1" dirty="0" smtClean="0"/>
              <a:t> 10%/</a:t>
            </a:r>
            <a:r>
              <a:rPr lang="en-US" sz="2000" b="1" dirty="0" err="1" smtClean="0"/>
              <a:t>năm</a:t>
            </a:r>
            <a:r>
              <a:rPr lang="en-US" sz="2000" b="1" dirty="0" smtClean="0"/>
              <a:t>.</a:t>
            </a:r>
          </a:p>
          <a:p>
            <a:pPr marL="9144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US" sz="2000" b="1" dirty="0" smtClean="0"/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X</a:t>
            </a:r>
            <a:r>
              <a:rPr lang="en-US" sz="2000" i="1" dirty="0" err="1" smtClean="0">
                <a:solidFill>
                  <a:srgbClr val="0000CC"/>
                </a:solidFill>
              </a:rPr>
              <a:t>uất</a:t>
            </a:r>
            <a:r>
              <a:rPr lang="en-US" sz="2000" i="1" dirty="0" smtClean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hiện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và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ngày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càng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phổ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biến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đồng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tiền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 smtClean="0">
                <a:solidFill>
                  <a:srgbClr val="0000CC"/>
                </a:solidFill>
              </a:rPr>
              <a:t>kỹ</a:t>
            </a:r>
            <a:r>
              <a:rPr lang="en-US" sz="2000" i="1" dirty="0" smtClean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thuật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 smtClean="0">
                <a:solidFill>
                  <a:srgbClr val="0000CC"/>
                </a:solidFill>
              </a:rPr>
              <a:t>số</a:t>
            </a:r>
            <a:r>
              <a:rPr lang="en-US" sz="2000" i="1" dirty="0" smtClean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và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dự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báo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có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thể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thay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thế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đồng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tiền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truyền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 smtClean="0">
                <a:solidFill>
                  <a:srgbClr val="0000CC"/>
                </a:solidFill>
              </a:rPr>
              <a:t>thống</a:t>
            </a:r>
            <a:r>
              <a:rPr lang="en-US" sz="2000" i="1" dirty="0" smtClean="0">
                <a:solidFill>
                  <a:srgbClr val="0000CC"/>
                </a:solidFill>
              </a:rPr>
              <a:t>      </a:t>
            </a:r>
            <a:r>
              <a:rPr lang="en-US" sz="2000" i="1" dirty="0">
                <a:solidFill>
                  <a:srgbClr val="0000CC"/>
                </a:solidFill>
              </a:rPr>
              <a:t>(</a:t>
            </a:r>
            <a:r>
              <a:rPr lang="en-US" sz="2000" i="1" dirty="0" err="1">
                <a:solidFill>
                  <a:srgbClr val="0000CC"/>
                </a:solidFill>
              </a:rPr>
              <a:t>tiền</a:t>
            </a:r>
            <a:r>
              <a:rPr lang="en-US" sz="2000" i="1" dirty="0">
                <a:solidFill>
                  <a:srgbClr val="0000CC"/>
                </a:solidFill>
              </a:rPr>
              <a:t> </a:t>
            </a:r>
            <a:r>
              <a:rPr lang="en-US" sz="2000" i="1" dirty="0" err="1">
                <a:solidFill>
                  <a:srgbClr val="0000CC"/>
                </a:solidFill>
              </a:rPr>
              <a:t>giấy</a:t>
            </a:r>
            <a:r>
              <a:rPr lang="en-US" sz="2000" i="1" dirty="0">
                <a:solidFill>
                  <a:srgbClr val="0000CC"/>
                </a:solidFill>
              </a:rPr>
              <a:t>) </a:t>
            </a:r>
            <a:r>
              <a:rPr lang="en-US" sz="2000" i="1" dirty="0" err="1" smtClean="0">
                <a:solidFill>
                  <a:srgbClr val="0000CC"/>
                </a:solidFill>
              </a:rPr>
              <a:t>trong</a:t>
            </a:r>
            <a:r>
              <a:rPr lang="en-US" sz="2000" i="1" dirty="0" smtClean="0">
                <a:solidFill>
                  <a:srgbClr val="0000CC"/>
                </a:solidFill>
              </a:rPr>
              <a:t> </a:t>
            </a:r>
            <a:r>
              <a:rPr lang="en-US" sz="2000" i="1" dirty="0" err="1" smtClean="0">
                <a:solidFill>
                  <a:srgbClr val="0000CC"/>
                </a:solidFill>
              </a:rPr>
              <a:t>tương</a:t>
            </a:r>
            <a:r>
              <a:rPr lang="en-US" sz="2000" i="1" dirty="0" smtClean="0">
                <a:solidFill>
                  <a:srgbClr val="0000CC"/>
                </a:solidFill>
              </a:rPr>
              <a:t> </a:t>
            </a:r>
            <a:r>
              <a:rPr lang="en-US" sz="2000" i="1" dirty="0" err="1" smtClean="0">
                <a:solidFill>
                  <a:srgbClr val="0000CC"/>
                </a:solidFill>
              </a:rPr>
              <a:t>lai</a:t>
            </a:r>
            <a:r>
              <a:rPr lang="en-US" sz="2000" i="1" dirty="0" smtClean="0"/>
              <a:t>.</a:t>
            </a:r>
            <a:endParaRPr lang="en-US" sz="2000" b="1" i="1" dirty="0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black">
          <a:xfrm>
            <a:off x="4495800" y="4267200"/>
            <a:ext cx="4419600" cy="0"/>
          </a:xfrm>
          <a:prstGeom prst="line">
            <a:avLst/>
          </a:prstGeom>
          <a:noFill/>
          <a:ln w="22225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4351536" cy="262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4390879" cy="2253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439087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66428-DD75-4F27-A2B6-A142E800BCFC}" type="slidenum">
              <a:rPr lang="en-US" sz="1800" b="1" smtClean="0">
                <a:solidFill>
                  <a:srgbClr val="FFFF00"/>
                </a:solidFill>
              </a:rPr>
              <a:pPr>
                <a:defRPr/>
              </a:pPr>
              <a:t>12</a:t>
            </a:fld>
            <a:endParaRPr lang="en-US" sz="1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2103"/>
            <a:ext cx="9144000" cy="405097"/>
          </a:xfrm>
        </p:spPr>
        <p:txBody>
          <a:bodyPr/>
          <a:lstStyle/>
          <a:p>
            <a:r>
              <a:rPr lang="en-US" sz="2800" dirty="0" smtClean="0">
                <a:solidFill>
                  <a:srgbClr val="993300"/>
                </a:solidFill>
              </a:rPr>
              <a:t>3. </a:t>
            </a:r>
            <a:r>
              <a:rPr lang="en-US" sz="2800" dirty="0" err="1" smtClean="0">
                <a:solidFill>
                  <a:srgbClr val="333399"/>
                </a:solidFill>
              </a:rPr>
              <a:t>Toàn</a:t>
            </a:r>
            <a:r>
              <a:rPr lang="en-US" sz="2800" dirty="0" smtClean="0">
                <a:solidFill>
                  <a:srgbClr val="333399"/>
                </a:solidFill>
              </a:rPr>
              <a:t> </a:t>
            </a:r>
            <a:r>
              <a:rPr lang="en-US" sz="2800" dirty="0" err="1">
                <a:solidFill>
                  <a:srgbClr val="333399"/>
                </a:solidFill>
              </a:rPr>
              <a:t>cầu</a:t>
            </a:r>
            <a:r>
              <a:rPr lang="en-US" sz="2800" dirty="0">
                <a:solidFill>
                  <a:srgbClr val="333399"/>
                </a:solidFill>
              </a:rPr>
              <a:t> </a:t>
            </a:r>
            <a:r>
              <a:rPr lang="en-US" sz="2800" dirty="0" err="1">
                <a:solidFill>
                  <a:srgbClr val="333399"/>
                </a:solidFill>
              </a:rPr>
              <a:t>hóa</a:t>
            </a:r>
            <a:r>
              <a:rPr lang="en-US" sz="2800" dirty="0">
                <a:solidFill>
                  <a:srgbClr val="333399"/>
                </a:solidFill>
              </a:rPr>
              <a:t> </a:t>
            </a:r>
            <a:r>
              <a:rPr lang="en-US" sz="2800" dirty="0" err="1">
                <a:solidFill>
                  <a:srgbClr val="333399"/>
                </a:solidFill>
              </a:rPr>
              <a:t>và</a:t>
            </a:r>
            <a:r>
              <a:rPr lang="en-US" sz="2800" dirty="0">
                <a:solidFill>
                  <a:srgbClr val="333399"/>
                </a:solidFill>
              </a:rPr>
              <a:t> </a:t>
            </a:r>
            <a:r>
              <a:rPr lang="en-US" sz="2800" dirty="0" err="1" smtClean="0">
                <a:solidFill>
                  <a:srgbClr val="333399"/>
                </a:solidFill>
              </a:rPr>
              <a:t>chủ</a:t>
            </a:r>
            <a:r>
              <a:rPr lang="en-US" sz="2800" dirty="0" smtClean="0">
                <a:solidFill>
                  <a:srgbClr val="333399"/>
                </a:solidFill>
              </a:rPr>
              <a:t> </a:t>
            </a:r>
            <a:r>
              <a:rPr lang="en-US" sz="2800" dirty="0" err="1" smtClean="0">
                <a:solidFill>
                  <a:srgbClr val="333399"/>
                </a:solidFill>
              </a:rPr>
              <a:t>nghĩa</a:t>
            </a:r>
            <a:r>
              <a:rPr lang="en-US" sz="2800" dirty="0" smtClean="0">
                <a:solidFill>
                  <a:srgbClr val="333399"/>
                </a:solidFill>
              </a:rPr>
              <a:t> </a:t>
            </a:r>
            <a:r>
              <a:rPr lang="en-US" sz="2800" dirty="0" err="1">
                <a:solidFill>
                  <a:srgbClr val="333399"/>
                </a:solidFill>
              </a:rPr>
              <a:t>đa</a:t>
            </a:r>
            <a:r>
              <a:rPr lang="en-US" sz="2800" dirty="0">
                <a:solidFill>
                  <a:srgbClr val="333399"/>
                </a:solidFill>
              </a:rPr>
              <a:t> </a:t>
            </a:r>
            <a:r>
              <a:rPr lang="en-US" sz="2800" dirty="0" err="1">
                <a:solidFill>
                  <a:srgbClr val="333399"/>
                </a:solidFill>
              </a:rPr>
              <a:t>phương</a:t>
            </a:r>
            <a:endParaRPr lang="en-US" sz="2800" dirty="0">
              <a:solidFill>
                <a:srgbClr val="333399"/>
              </a:solidFill>
            </a:endParaRP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gray">
          <a:xfrm>
            <a:off x="0" y="2836786"/>
            <a:ext cx="9144000" cy="722528"/>
          </a:xfrm>
          <a:prstGeom prst="homePlate">
            <a:avLst>
              <a:gd name="adj" fmla="val 39013"/>
            </a:avLst>
          </a:prstGeom>
          <a:gradFill rotWithShape="1">
            <a:gsLst>
              <a:gs pos="0">
                <a:schemeClr val="folHlink">
                  <a:gamma/>
                  <a:shade val="76078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gray">
          <a:xfrm>
            <a:off x="0" y="1600200"/>
            <a:ext cx="9144000" cy="1066800"/>
          </a:xfrm>
          <a:prstGeom prst="homePlate">
            <a:avLst>
              <a:gd name="adj" fmla="val 28309"/>
            </a:avLst>
          </a:prstGeom>
          <a:gradFill rotWithShape="1">
            <a:gsLst>
              <a:gs pos="0">
                <a:schemeClr val="accent2">
                  <a:gamma/>
                  <a:shade val="76078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76200" y="4075110"/>
            <a:ext cx="8920133" cy="2574925"/>
            <a:chOff x="479" y="2820"/>
            <a:chExt cx="4796" cy="1622"/>
          </a:xfrm>
        </p:grpSpPr>
        <p:grpSp>
          <p:nvGrpSpPr>
            <p:cNvPr id="13333" name="Group 7"/>
            <p:cNvGrpSpPr>
              <a:grpSpLocks/>
            </p:cNvGrpSpPr>
            <p:nvPr/>
          </p:nvGrpSpPr>
          <p:grpSpPr bwMode="auto">
            <a:xfrm>
              <a:off x="479" y="2820"/>
              <a:ext cx="4796" cy="1622"/>
              <a:chOff x="479" y="2820"/>
              <a:chExt cx="4796" cy="1622"/>
            </a:xfrm>
          </p:grpSpPr>
          <p:sp>
            <p:nvSpPr>
              <p:cNvPr id="13335" name="AutoShape 8"/>
              <p:cNvSpPr>
                <a:spLocks noChangeArrowheads="1"/>
              </p:cNvSpPr>
              <p:nvPr/>
            </p:nvSpPr>
            <p:spPr bwMode="gray">
              <a:xfrm flipV="1">
                <a:off x="549" y="2820"/>
                <a:ext cx="4653" cy="217"/>
              </a:xfrm>
              <a:custGeom>
                <a:avLst/>
                <a:gdLst>
                  <a:gd name="T0" fmla="*/ 4421 w 21600"/>
                  <a:gd name="T1" fmla="*/ 109 h 21600"/>
                  <a:gd name="T2" fmla="*/ 2327 w 21600"/>
                  <a:gd name="T3" fmla="*/ 217 h 21600"/>
                  <a:gd name="T4" fmla="*/ 232 w 21600"/>
                  <a:gd name="T5" fmla="*/ 109 h 21600"/>
                  <a:gd name="T6" fmla="*/ 2327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878 w 21600"/>
                  <a:gd name="T13" fmla="*/ 2887 h 21600"/>
                  <a:gd name="T14" fmla="*/ 18722 w 21600"/>
                  <a:gd name="T15" fmla="*/ 1871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58" y="21600"/>
                    </a:lnTo>
                    <a:lnTo>
                      <a:pt x="1944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AD9E3"/>
                  </a:gs>
                  <a:gs pos="100000">
                    <a:srgbClr val="9DB9CB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36" name="AutoShape 9"/>
              <p:cNvSpPr>
                <a:spLocks noChangeArrowheads="1"/>
              </p:cNvSpPr>
              <p:nvPr/>
            </p:nvSpPr>
            <p:spPr bwMode="gray">
              <a:xfrm>
                <a:off x="479" y="3037"/>
                <a:ext cx="4796" cy="1405"/>
              </a:xfrm>
              <a:prstGeom prst="roundRect">
                <a:avLst>
                  <a:gd name="adj" fmla="val 9514"/>
                </a:avLst>
              </a:prstGeom>
              <a:gradFill rotWithShape="1">
                <a:gsLst>
                  <a:gs pos="0">
                    <a:srgbClr val="8198A6"/>
                  </a:gs>
                  <a:gs pos="50000">
                    <a:srgbClr val="9DB9CB"/>
                  </a:gs>
                  <a:gs pos="100000">
                    <a:srgbClr val="8198A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34" name="AutoShape 10"/>
            <p:cNvSpPr>
              <a:spLocks noChangeArrowheads="1"/>
            </p:cNvSpPr>
            <p:nvPr/>
          </p:nvSpPr>
          <p:spPr bwMode="gray">
            <a:xfrm>
              <a:off x="697" y="3565"/>
              <a:ext cx="4360" cy="445"/>
            </a:xfrm>
            <a:prstGeom prst="roundRect">
              <a:avLst>
                <a:gd name="adj" fmla="val 9782"/>
              </a:avLst>
            </a:prstGeom>
            <a:solidFill>
              <a:schemeClr val="folHlink"/>
            </a:solidFill>
            <a:ln w="28575" algn="ctr">
              <a:solidFill>
                <a:srgbClr val="F8F8F8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3319" name="Rectangle 11"/>
          <p:cNvSpPr>
            <a:spLocks noChangeArrowheads="1"/>
          </p:cNvSpPr>
          <p:nvPr/>
        </p:nvSpPr>
        <p:spPr bwMode="gray">
          <a:xfrm>
            <a:off x="0" y="1600200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q"/>
            </a:pPr>
            <a:r>
              <a:rPr lang="en-US" sz="2000" b="1" i="1" dirty="0" smtClean="0">
                <a:solidFill>
                  <a:srgbClr val="FFFF00"/>
                </a:solidFill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</a:rPr>
              <a:t>Nhưng</a:t>
            </a:r>
            <a:r>
              <a:rPr lang="en-US" sz="2000" b="1" i="1" dirty="0" smtClean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tiến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trình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khu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vực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hóa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tăng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lên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và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được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đẩy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nhanh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hơn</a:t>
            </a:r>
            <a:r>
              <a:rPr lang="en-US" sz="2000" dirty="0">
                <a:solidFill>
                  <a:srgbClr val="FFFF00"/>
                </a:solidFill>
              </a:rPr>
              <a:t>. </a:t>
            </a:r>
            <a:r>
              <a:rPr lang="en-US" sz="2000" dirty="0" err="1">
                <a:solidFill>
                  <a:srgbClr val="FFFF00"/>
                </a:solidFill>
              </a:rPr>
              <a:t>Các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nước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đưa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chuổi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cung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ứng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HH- </a:t>
            </a:r>
            <a:r>
              <a:rPr lang="en-US" sz="2000" dirty="0" err="1" smtClean="0">
                <a:solidFill>
                  <a:srgbClr val="FFFF00"/>
                </a:solidFill>
              </a:rPr>
              <a:t>D.vụ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về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gần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biên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giới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Q/</a:t>
            </a:r>
            <a:r>
              <a:rPr lang="en-US" sz="2000" dirty="0" err="1" smtClean="0">
                <a:solidFill>
                  <a:srgbClr val="FFFF00"/>
                </a:solidFill>
              </a:rPr>
              <a:t>gia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mình</a:t>
            </a:r>
            <a:r>
              <a:rPr lang="en-US" sz="2000" dirty="0">
                <a:solidFill>
                  <a:srgbClr val="FFFF00"/>
                </a:solidFill>
              </a:rPr>
              <a:t> (</a:t>
            </a:r>
            <a:r>
              <a:rPr lang="en-US" sz="2000" dirty="0" err="1">
                <a:solidFill>
                  <a:srgbClr val="FFFF00"/>
                </a:solidFill>
              </a:rPr>
              <a:t>với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các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hiệp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định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T/</a:t>
            </a:r>
            <a:r>
              <a:rPr lang="en-US" sz="2000" dirty="0" err="1" smtClean="0">
                <a:solidFill>
                  <a:srgbClr val="FFFF00"/>
                </a:solidFill>
              </a:rPr>
              <a:t>mại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tự</a:t>
            </a:r>
            <a:r>
              <a:rPr lang="en-US" sz="2000" dirty="0">
                <a:solidFill>
                  <a:srgbClr val="FFFF00"/>
                </a:solidFill>
              </a:rPr>
              <a:t> do </a:t>
            </a:r>
            <a:r>
              <a:rPr lang="en-US" sz="2000" dirty="0" err="1" smtClean="0">
                <a:solidFill>
                  <a:srgbClr val="FFFF00"/>
                </a:solidFill>
              </a:rPr>
              <a:t>như</a:t>
            </a:r>
            <a:r>
              <a:rPr lang="en-US" sz="2000" dirty="0">
                <a:solidFill>
                  <a:srgbClr val="FFFF00"/>
                </a:solidFill>
              </a:rPr>
              <a:t>: EVFTA, RCEP, CPTPP</a:t>
            </a:r>
            <a:r>
              <a:rPr lang="en-US" sz="2000" dirty="0" smtClean="0">
                <a:solidFill>
                  <a:srgbClr val="FFFF00"/>
                </a:solidFill>
              </a:rPr>
              <a:t>…), </a:t>
            </a:r>
            <a:r>
              <a:rPr lang="en-US" sz="2000" dirty="0" err="1" smtClean="0">
                <a:solidFill>
                  <a:srgbClr val="FFFF00"/>
                </a:solidFill>
              </a:rPr>
              <a:t>đầu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tư</a:t>
            </a:r>
            <a:r>
              <a:rPr lang="en-US" sz="2000" dirty="0" smtClean="0">
                <a:solidFill>
                  <a:srgbClr val="FFFF00"/>
                </a:solidFill>
              </a:rPr>
              <a:t> quay </a:t>
            </a:r>
            <a:r>
              <a:rPr lang="en-US" sz="2000" dirty="0" err="1" smtClean="0">
                <a:solidFill>
                  <a:srgbClr val="FFFF00"/>
                </a:solidFill>
              </a:rPr>
              <a:t>về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chính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quốc</a:t>
            </a:r>
            <a:r>
              <a:rPr lang="en-US" sz="2000" dirty="0" smtClean="0">
                <a:solidFill>
                  <a:srgbClr val="FFFF00"/>
                </a:solidFill>
              </a:rPr>
              <a:t>…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3320" name="Text Box 12"/>
          <p:cNvSpPr txBox="1">
            <a:spLocks noChangeArrowheads="1"/>
          </p:cNvSpPr>
          <p:nvPr/>
        </p:nvSpPr>
        <p:spPr bwMode="black">
          <a:xfrm>
            <a:off x="457200" y="5257800"/>
            <a:ext cx="792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Clr>
                <a:srgbClr val="0000CC"/>
              </a:buClr>
              <a:buFont typeface="Wingdings" pitchFamily="2" charset="2"/>
              <a:buChar char="Ø"/>
            </a:pPr>
            <a:r>
              <a:rPr lang="en-US" sz="2000" b="1" dirty="0" err="1" smtClean="0">
                <a:solidFill>
                  <a:srgbClr val="FFFF00"/>
                </a:solidFill>
              </a:rPr>
              <a:t>Các</a:t>
            </a:r>
            <a:r>
              <a:rPr lang="en-US" sz="2000" b="1" dirty="0" smtClean="0">
                <a:solidFill>
                  <a:srgbClr val="FFFF00"/>
                </a:solidFill>
              </a:rPr>
              <a:t> “</a:t>
            </a:r>
            <a:r>
              <a:rPr lang="en-US" sz="2000" b="1" dirty="0" err="1" smtClean="0">
                <a:solidFill>
                  <a:srgbClr val="FFFF00"/>
                </a:solidFill>
              </a:rPr>
              <a:t>luật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chơi</a:t>
            </a:r>
            <a:r>
              <a:rPr lang="en-US" sz="2000" b="1" dirty="0">
                <a:solidFill>
                  <a:srgbClr val="FFFF00"/>
                </a:solidFill>
              </a:rPr>
              <a:t>” </a:t>
            </a:r>
            <a:r>
              <a:rPr lang="en-US" sz="2000" b="1" dirty="0" err="1">
                <a:solidFill>
                  <a:srgbClr val="FFFF00"/>
                </a:solidFill>
              </a:rPr>
              <a:t>và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thiết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chế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luật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pháp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quốc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tế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đã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định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hình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từ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trước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đã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bị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một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số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nước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lớn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xem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nhẹ</a:t>
            </a:r>
            <a:r>
              <a:rPr lang="en-US" sz="2000" b="1" dirty="0">
                <a:solidFill>
                  <a:srgbClr val="FFFF00"/>
                </a:solidFill>
              </a:rPr>
              <a:t>, </a:t>
            </a:r>
            <a:r>
              <a:rPr lang="en-US" sz="2000" b="1" dirty="0" err="1">
                <a:solidFill>
                  <a:srgbClr val="FFFF00"/>
                </a:solidFill>
              </a:rPr>
              <a:t>vượt</a:t>
            </a:r>
            <a:r>
              <a:rPr lang="en-US" sz="2000" b="1" dirty="0">
                <a:solidFill>
                  <a:srgbClr val="FFFF00"/>
                </a:solidFill>
              </a:rPr>
              <a:t> qua</a:t>
            </a:r>
            <a:r>
              <a:rPr lang="en-US" sz="2000" b="1" dirty="0" smtClean="0">
                <a:solidFill>
                  <a:srgbClr val="FFFF00"/>
                </a:solidFill>
              </a:rPr>
              <a:t>. 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sp>
        <p:nvSpPr>
          <p:cNvPr id="13322" name="Rectangle 14"/>
          <p:cNvSpPr>
            <a:spLocks noChangeArrowheads="1"/>
          </p:cNvSpPr>
          <p:nvPr/>
        </p:nvSpPr>
        <p:spPr bwMode="gray">
          <a:xfrm>
            <a:off x="0" y="28735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v"/>
            </a:pP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Hệ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thống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SX </a:t>
            </a:r>
            <a:r>
              <a:rPr lang="en-US" sz="2000" b="1" i="1" dirty="0" err="1" smtClean="0">
                <a:solidFill>
                  <a:schemeClr val="bg1"/>
                </a:solidFill>
              </a:rPr>
              <a:t>và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phân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phối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toàn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cầu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phân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tán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mạnh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mẽ</a:t>
            </a:r>
            <a:r>
              <a:rPr lang="en-US" sz="2000" dirty="0" smtClean="0">
                <a:solidFill>
                  <a:schemeClr val="bg1"/>
                </a:solidFill>
              </a:rPr>
              <a:t>,</a:t>
            </a:r>
            <a:r>
              <a:rPr lang="en-US" sz="2000" dirty="0"/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Mỹ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và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các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nước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tư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bản</a:t>
            </a:r>
            <a:r>
              <a:rPr lang="en-US" sz="2000" dirty="0" smtClean="0">
                <a:solidFill>
                  <a:schemeClr val="bg1"/>
                </a:solidFill>
              </a:rPr>
              <a:t>,... </a:t>
            </a:r>
            <a:r>
              <a:rPr lang="en-US" sz="2000" dirty="0" err="1" smtClean="0">
                <a:solidFill>
                  <a:schemeClr val="bg1"/>
                </a:solidFill>
              </a:rPr>
              <a:t>áp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dụng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công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thức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Trung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Quốc</a:t>
            </a:r>
            <a:r>
              <a:rPr lang="en-US" sz="2000" dirty="0">
                <a:solidFill>
                  <a:schemeClr val="bg1"/>
                </a:solidFill>
              </a:rPr>
              <a:t> + </a:t>
            </a:r>
            <a:r>
              <a:rPr lang="en-US" sz="2000" dirty="0" smtClean="0">
                <a:solidFill>
                  <a:schemeClr val="bg1"/>
                </a:solidFill>
              </a:rPr>
              <a:t>1, </a:t>
            </a:r>
            <a:r>
              <a:rPr lang="en-US" sz="2000" dirty="0" err="1" smtClean="0">
                <a:solidFill>
                  <a:schemeClr val="bg1"/>
                </a:solidFill>
              </a:rPr>
              <a:t>tránh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lệ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thuộc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nhiều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vào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T.Quốc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gray">
          <a:xfrm>
            <a:off x="0" y="553760"/>
            <a:ext cx="9144000" cy="10464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b="1" dirty="0" smtClean="0">
                <a:solidFill>
                  <a:srgbClr val="C00000"/>
                </a:solidFill>
              </a:rPr>
              <a:t>a. </a:t>
            </a:r>
            <a:r>
              <a:rPr lang="en-US" sz="2200" b="1" dirty="0" err="1" smtClean="0">
                <a:solidFill>
                  <a:srgbClr val="C00000"/>
                </a:solidFill>
              </a:rPr>
              <a:t>Về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Toàn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cầu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hóa</a:t>
            </a:r>
            <a:r>
              <a:rPr lang="en-US" sz="2200" b="1" i="1" dirty="0">
                <a:solidFill>
                  <a:srgbClr val="C00000"/>
                </a:solidFill>
              </a:rPr>
              <a:t>:</a:t>
            </a:r>
            <a:r>
              <a:rPr lang="en-US" sz="2200" i="1" dirty="0">
                <a:solidFill>
                  <a:srgbClr val="C00000"/>
                </a:solidFill>
              </a:rPr>
              <a:t> </a:t>
            </a:r>
            <a:r>
              <a:rPr lang="en-US" sz="2200" i="1" dirty="0" err="1"/>
              <a:t>đang</a:t>
            </a:r>
            <a:r>
              <a:rPr lang="en-US" sz="2200" i="1" dirty="0"/>
              <a:t> </a:t>
            </a:r>
            <a:r>
              <a:rPr lang="en-US" sz="2200" i="1" dirty="0" err="1"/>
              <a:t>bị</a:t>
            </a:r>
            <a:r>
              <a:rPr lang="en-US" sz="2200" i="1" dirty="0"/>
              <a:t> </a:t>
            </a:r>
            <a:r>
              <a:rPr lang="en-US" sz="2200" i="1" dirty="0" err="1"/>
              <a:t>chậm</a:t>
            </a:r>
            <a:r>
              <a:rPr lang="en-US" sz="2200" i="1" dirty="0"/>
              <a:t> </a:t>
            </a:r>
            <a:r>
              <a:rPr lang="en-US" sz="2200" i="1" dirty="0" err="1"/>
              <a:t>lại</a:t>
            </a:r>
            <a:r>
              <a:rPr lang="en-US" sz="2200" i="1" dirty="0"/>
              <a:t>, </a:t>
            </a:r>
            <a:r>
              <a:rPr lang="en-US" sz="2200" i="1" dirty="0" err="1"/>
              <a:t>gặp</a:t>
            </a:r>
            <a:r>
              <a:rPr lang="en-US" sz="2200" i="1" dirty="0"/>
              <a:t> </a:t>
            </a:r>
            <a:r>
              <a:rPr lang="en-US" sz="2200" i="1" dirty="0" err="1"/>
              <a:t>nhiều</a:t>
            </a:r>
            <a:r>
              <a:rPr lang="en-US" sz="2200" i="1" dirty="0"/>
              <a:t> </a:t>
            </a:r>
            <a:r>
              <a:rPr lang="en-US" sz="2200" i="1" dirty="0" err="1"/>
              <a:t>khó</a:t>
            </a:r>
            <a:r>
              <a:rPr lang="en-US" sz="2200" i="1" dirty="0"/>
              <a:t> </a:t>
            </a:r>
            <a:r>
              <a:rPr lang="en-US" sz="2200" i="1" dirty="0" err="1" smtClean="0"/>
              <a:t>khăn</a:t>
            </a:r>
            <a:r>
              <a:rPr lang="en-US" sz="2200" i="1" dirty="0" smtClean="0"/>
              <a:t>.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000" b="1" dirty="0" smtClean="0">
                <a:solidFill>
                  <a:srgbClr val="0000CC"/>
                </a:solidFill>
              </a:rPr>
              <a:t>Do </a:t>
            </a:r>
            <a:r>
              <a:rPr lang="en-US" sz="2000" b="1" dirty="0" err="1" smtClean="0">
                <a:solidFill>
                  <a:srgbClr val="0000CC"/>
                </a:solidFill>
              </a:rPr>
              <a:t>tác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động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của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smtClean="0">
                <a:solidFill>
                  <a:srgbClr val="0000CC"/>
                </a:solidFill>
              </a:rPr>
              <a:t>CN </a:t>
            </a:r>
            <a:r>
              <a:rPr lang="en-US" sz="2000" b="1" dirty="0" err="1">
                <a:solidFill>
                  <a:srgbClr val="0000CC"/>
                </a:solidFill>
              </a:rPr>
              <a:t>dân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tộc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cực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đoan</a:t>
            </a:r>
            <a:r>
              <a:rPr lang="en-US" sz="2000" b="1" dirty="0">
                <a:solidFill>
                  <a:srgbClr val="0000CC"/>
                </a:solidFill>
              </a:rPr>
              <a:t>, </a:t>
            </a:r>
            <a:r>
              <a:rPr lang="en-US" sz="2000" b="1" dirty="0" smtClean="0">
                <a:solidFill>
                  <a:srgbClr val="0000CC"/>
                </a:solidFill>
              </a:rPr>
              <a:t>CN </a:t>
            </a:r>
            <a:r>
              <a:rPr lang="en-US" sz="2000" b="1" dirty="0" err="1">
                <a:solidFill>
                  <a:srgbClr val="0000CC"/>
                </a:solidFill>
              </a:rPr>
              <a:t>bảo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hộ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và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thách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thức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của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đại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dịch</a:t>
            </a:r>
            <a:r>
              <a:rPr lang="en-US" sz="2000" b="1" dirty="0">
                <a:solidFill>
                  <a:srgbClr val="0000CC"/>
                </a:solidFill>
              </a:rPr>
              <a:t> COVID-19, </a:t>
            </a:r>
            <a:r>
              <a:rPr lang="en-US" sz="2000" b="1" dirty="0" err="1">
                <a:solidFill>
                  <a:srgbClr val="0000CC"/>
                </a:solidFill>
              </a:rPr>
              <a:t>cuộc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xung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đột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quân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sự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giữa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Nga</a:t>
            </a:r>
            <a:r>
              <a:rPr lang="en-US" sz="2000" b="1" dirty="0">
                <a:solidFill>
                  <a:srgbClr val="0000CC"/>
                </a:solidFill>
              </a:rPr>
              <a:t> -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U-</a:t>
            </a:r>
            <a:r>
              <a:rPr lang="en-US" sz="2000" b="1" dirty="0" err="1">
                <a:solidFill>
                  <a:srgbClr val="0000CC"/>
                </a:solidFill>
              </a:rPr>
              <a:t>crai</a:t>
            </a:r>
            <a:r>
              <a:rPr lang="en-US" sz="2000" b="1" dirty="0">
                <a:solidFill>
                  <a:srgbClr val="0000CC"/>
                </a:solidFill>
              </a:rPr>
              <a:t>-</a:t>
            </a:r>
            <a:r>
              <a:rPr lang="en-US" sz="2000" b="1" dirty="0" err="1">
                <a:solidFill>
                  <a:srgbClr val="0000CC"/>
                </a:solidFill>
              </a:rPr>
              <a:t>na.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endParaRPr lang="en-US" sz="20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gray">
          <a:xfrm>
            <a:off x="76200" y="4397276"/>
            <a:ext cx="8920133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buClr>
                <a:srgbClr val="0000CC"/>
              </a:buClr>
              <a:buSzPct val="115000"/>
              <a:buFont typeface="Wingdings" pitchFamily="2" charset="2"/>
              <a:buChar char="q"/>
              <a:defRPr/>
            </a:pPr>
            <a:r>
              <a:rPr lang="en-US" sz="2400" dirty="0">
                <a:solidFill>
                  <a:srgbClr val="F8F8F8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Liên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Hiệp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Quốc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đã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không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ngăn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được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chiến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tranh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kể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cả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cơ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chế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của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Hội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đồng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Bảo</a:t>
            </a:r>
            <a:r>
              <a:rPr lang="en-US" sz="2000" b="1" dirty="0">
                <a:solidFill>
                  <a:srgbClr val="002060"/>
                </a:solidFill>
              </a:rPr>
              <a:t> an </a:t>
            </a:r>
            <a:r>
              <a:rPr lang="en-US" sz="2000" b="1" dirty="0" smtClean="0">
                <a:solidFill>
                  <a:srgbClr val="002060"/>
                </a:solidFill>
              </a:rPr>
              <a:t>LHQ.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</a:rPr>
              <a:t>Các</a:t>
            </a:r>
            <a:r>
              <a:rPr lang="en-US" sz="2000" b="1" i="1" dirty="0" smtClean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nghị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quyết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smtClean="0">
                <a:solidFill>
                  <a:srgbClr val="0000CC"/>
                </a:solidFill>
              </a:rPr>
              <a:t>LHQ </a:t>
            </a:r>
            <a:r>
              <a:rPr lang="en-US" sz="2000" b="1" i="1" dirty="0" err="1">
                <a:solidFill>
                  <a:srgbClr val="0000CC"/>
                </a:solidFill>
              </a:rPr>
              <a:t>chỉ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có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tính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chất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khuyến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</a:rPr>
              <a:t>nghị</a:t>
            </a:r>
            <a:endParaRPr lang="en-US" sz="2000" b="1" i="1" dirty="0" smtClean="0">
              <a:solidFill>
                <a:srgbClr val="0000CC"/>
              </a:solidFill>
            </a:endParaRPr>
          </a:p>
          <a:p>
            <a:pPr algn="ctr" eaLnBrk="0" hangingPunct="0">
              <a:buClr>
                <a:srgbClr val="0000CC"/>
              </a:buClr>
              <a:buSzPct val="115000"/>
              <a:buFont typeface="Wingdings" pitchFamily="2" charset="2"/>
              <a:buChar char="q"/>
              <a:defRPr/>
            </a:pPr>
            <a:endParaRPr lang="en-US" sz="2000" b="1" i="1" dirty="0" smtClean="0">
              <a:solidFill>
                <a:srgbClr val="0000CC"/>
              </a:solidFill>
            </a:endParaRPr>
          </a:p>
          <a:p>
            <a:pPr algn="ctr" eaLnBrk="0" hangingPunct="0">
              <a:buClr>
                <a:srgbClr val="0000CC"/>
              </a:buClr>
              <a:buSzPct val="115000"/>
              <a:defRPr/>
            </a:pPr>
            <a:endParaRPr lang="en-US" sz="2000" b="1" i="1" dirty="0">
              <a:solidFill>
                <a:srgbClr val="0000CC"/>
              </a:solidFill>
            </a:endParaRPr>
          </a:p>
          <a:p>
            <a:pPr algn="ctr" eaLnBrk="0" hangingPunct="0">
              <a:buClr>
                <a:srgbClr val="0000CC"/>
              </a:buClr>
              <a:buSzPct val="115000"/>
              <a:defRPr/>
            </a:pPr>
            <a:endParaRPr lang="en-US" sz="2000" b="1" i="1" dirty="0">
              <a:solidFill>
                <a:srgbClr val="0000CC"/>
              </a:solidFill>
            </a:endParaRPr>
          </a:p>
          <a:p>
            <a:pPr eaLnBrk="0" hangingPunct="0">
              <a:buClr>
                <a:srgbClr val="0000CC"/>
              </a:buClr>
              <a:buSzPct val="115000"/>
              <a:buFont typeface="Wingdings" pitchFamily="2" charset="2"/>
              <a:buChar char="q"/>
              <a:defRPr/>
            </a:pPr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Hiện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nay, </a:t>
            </a:r>
            <a:r>
              <a:rPr lang="en-US" sz="2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xuất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hiện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cơ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chế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đa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phương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nhóm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nhỏ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như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Tứ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giác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cương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Mỹ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2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Nhật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2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Ấn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Úc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 </a:t>
            </a:r>
            <a:r>
              <a:rPr lang="en-US" sz="2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nhóm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BRICS, </a:t>
            </a:r>
          </a:p>
        </p:txBody>
      </p:sp>
      <p:grpSp>
        <p:nvGrpSpPr>
          <p:cNvPr id="13325" name="Group 17"/>
          <p:cNvGrpSpPr>
            <a:grpSpLocks/>
          </p:cNvGrpSpPr>
          <p:nvPr/>
        </p:nvGrpSpPr>
        <p:grpSpPr bwMode="auto">
          <a:xfrm>
            <a:off x="0" y="3730625"/>
            <a:ext cx="9144000" cy="536575"/>
            <a:chOff x="465" y="2273"/>
            <a:chExt cx="2415" cy="338"/>
          </a:xfrm>
        </p:grpSpPr>
        <p:sp>
          <p:nvSpPr>
            <p:cNvPr id="13331" name="AutoShape 18"/>
            <p:cNvSpPr>
              <a:spLocks noChangeArrowheads="1"/>
            </p:cNvSpPr>
            <p:nvPr/>
          </p:nvSpPr>
          <p:spPr bwMode="gray">
            <a:xfrm>
              <a:off x="465" y="2273"/>
              <a:ext cx="2415" cy="33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332" name="Picture 19" descr="Picture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" y="2302"/>
              <a:ext cx="2376" cy="14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28" name="Rectangle 24"/>
          <p:cNvSpPr>
            <a:spLocks noChangeArrowheads="1"/>
          </p:cNvSpPr>
          <p:nvPr/>
        </p:nvSpPr>
        <p:spPr bwMode="gray">
          <a:xfrm>
            <a:off x="-1" y="3779837"/>
            <a:ext cx="937260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200" b="1" dirty="0" err="1" smtClean="0">
                <a:solidFill>
                  <a:srgbClr val="0000CC"/>
                </a:solidFill>
              </a:rPr>
              <a:t>b.</a:t>
            </a:r>
            <a:r>
              <a:rPr lang="en-US" sz="2200" b="1" i="1" dirty="0" err="1" smtClean="0">
                <a:solidFill>
                  <a:srgbClr val="0000CC"/>
                </a:solidFill>
              </a:rPr>
              <a:t>Chủ</a:t>
            </a:r>
            <a:r>
              <a:rPr lang="en-US" sz="2200" b="1" i="1" dirty="0" smtClean="0">
                <a:solidFill>
                  <a:srgbClr val="0000CC"/>
                </a:solidFill>
              </a:rPr>
              <a:t> </a:t>
            </a:r>
            <a:r>
              <a:rPr lang="en-US" sz="2200" b="1" i="1" dirty="0" err="1">
                <a:solidFill>
                  <a:srgbClr val="0000CC"/>
                </a:solidFill>
              </a:rPr>
              <a:t>nghĩa</a:t>
            </a:r>
            <a:r>
              <a:rPr lang="en-US" sz="2200" b="1" i="1" dirty="0">
                <a:solidFill>
                  <a:srgbClr val="0000CC"/>
                </a:solidFill>
              </a:rPr>
              <a:t> </a:t>
            </a:r>
            <a:r>
              <a:rPr lang="en-US" sz="2200" b="1" i="1" dirty="0" err="1">
                <a:solidFill>
                  <a:srgbClr val="0000CC"/>
                </a:solidFill>
              </a:rPr>
              <a:t>đa</a:t>
            </a:r>
            <a:r>
              <a:rPr lang="en-US" sz="2200" b="1" i="1" dirty="0">
                <a:solidFill>
                  <a:srgbClr val="0000CC"/>
                </a:solidFill>
              </a:rPr>
              <a:t> </a:t>
            </a:r>
            <a:r>
              <a:rPr lang="en-US" sz="2200" b="1" i="1" dirty="0" err="1">
                <a:solidFill>
                  <a:srgbClr val="0000CC"/>
                </a:solidFill>
              </a:rPr>
              <a:t>phương</a:t>
            </a:r>
            <a:r>
              <a:rPr lang="en-US" sz="2200" b="1" i="1" dirty="0">
                <a:solidFill>
                  <a:srgbClr val="0000CC"/>
                </a:solidFill>
              </a:rPr>
              <a:t> </a:t>
            </a:r>
            <a:r>
              <a:rPr lang="en-US" sz="2200" b="1" i="1" dirty="0" err="1">
                <a:solidFill>
                  <a:srgbClr val="0000CC"/>
                </a:solidFill>
              </a:rPr>
              <a:t>và</a:t>
            </a:r>
            <a:r>
              <a:rPr lang="en-US" sz="2200" b="1" i="1" dirty="0">
                <a:solidFill>
                  <a:srgbClr val="0000CC"/>
                </a:solidFill>
              </a:rPr>
              <a:t> </a:t>
            </a:r>
            <a:r>
              <a:rPr lang="en-US" sz="2200" b="1" i="1" dirty="0" err="1">
                <a:solidFill>
                  <a:srgbClr val="0000CC"/>
                </a:solidFill>
              </a:rPr>
              <a:t>luật</a:t>
            </a:r>
            <a:r>
              <a:rPr lang="en-US" sz="2200" b="1" i="1" dirty="0">
                <a:solidFill>
                  <a:srgbClr val="0000CC"/>
                </a:solidFill>
              </a:rPr>
              <a:t> </a:t>
            </a:r>
            <a:r>
              <a:rPr lang="en-US" sz="2200" b="1" i="1" dirty="0" err="1">
                <a:solidFill>
                  <a:srgbClr val="0000CC"/>
                </a:solidFill>
              </a:rPr>
              <a:t>pháp</a:t>
            </a:r>
            <a:r>
              <a:rPr lang="en-US" sz="2200" b="1" i="1" dirty="0">
                <a:solidFill>
                  <a:srgbClr val="0000CC"/>
                </a:solidFill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</a:rPr>
              <a:t>Q.tế</a:t>
            </a:r>
            <a:r>
              <a:rPr lang="en-US" sz="2200" b="1" i="1" dirty="0" smtClean="0">
                <a:solidFill>
                  <a:srgbClr val="0000CC"/>
                </a:solidFill>
              </a:rPr>
              <a:t>: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thách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b="1" i="1" dirty="0"/>
              <a:t> </a:t>
            </a:r>
            <a:r>
              <a:rPr lang="en-US" sz="2000" b="1" dirty="0" smtClean="0">
                <a:solidFill>
                  <a:srgbClr val="FEFFFF"/>
                </a:solidFill>
              </a:rPr>
              <a:t> </a:t>
            </a:r>
            <a:endParaRPr lang="en-US" sz="2000" b="1" dirty="0">
              <a:solidFill>
                <a:srgbClr val="FE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66428-DD75-4F27-A2B6-A142E800BCFC}" type="slidenum">
              <a:rPr lang="en-US" sz="1600" b="1" smtClean="0">
                <a:solidFill>
                  <a:srgbClr val="FFFF00"/>
                </a:solidFill>
              </a:rPr>
              <a:pPr>
                <a:defRPr/>
              </a:pPr>
              <a:t>13</a:t>
            </a:fld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ture5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066800"/>
            <a:ext cx="6319838" cy="536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i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1590675"/>
            <a:ext cx="2273300" cy="451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Freeform 4"/>
          <p:cNvSpPr>
            <a:spLocks/>
          </p:cNvSpPr>
          <p:nvPr/>
        </p:nvSpPr>
        <p:spPr bwMode="gray">
          <a:xfrm>
            <a:off x="865187" y="1600200"/>
            <a:ext cx="1609725" cy="1470025"/>
          </a:xfrm>
          <a:custGeom>
            <a:avLst/>
            <a:gdLst>
              <a:gd name="T0" fmla="*/ 0 w 1118"/>
              <a:gd name="T1" fmla="*/ 0 h 1020"/>
              <a:gd name="T2" fmla="*/ 6 w 1118"/>
              <a:gd name="T3" fmla="*/ 793 h 1020"/>
              <a:gd name="T4" fmla="*/ 551 w 1118"/>
              <a:gd name="T5" fmla="*/ 1020 h 1020"/>
              <a:gd name="T6" fmla="*/ 1118 w 1118"/>
              <a:gd name="T7" fmla="*/ 470 h 1020"/>
              <a:gd name="T8" fmla="*/ 0 w 1118"/>
              <a:gd name="T9" fmla="*/ 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8" h="1020">
                <a:moveTo>
                  <a:pt x="0" y="0"/>
                </a:moveTo>
                <a:cubicBezTo>
                  <a:pt x="2" y="393"/>
                  <a:pt x="6" y="793"/>
                  <a:pt x="6" y="793"/>
                </a:cubicBezTo>
                <a:cubicBezTo>
                  <a:pt x="117" y="797"/>
                  <a:pt x="326" y="808"/>
                  <a:pt x="551" y="1020"/>
                </a:cubicBezTo>
                <a:lnTo>
                  <a:pt x="1118" y="470"/>
                </a:lnTo>
                <a:cubicBezTo>
                  <a:pt x="1002" y="359"/>
                  <a:pt x="669" y="3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57255"/>
                  <a:invGamma/>
                </a:schemeClr>
              </a:gs>
              <a:gs pos="100000">
                <a:schemeClr val="accent1">
                  <a:alpha val="30000"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Freeform 5"/>
          <p:cNvSpPr>
            <a:spLocks/>
          </p:cNvSpPr>
          <p:nvPr/>
        </p:nvSpPr>
        <p:spPr bwMode="gray">
          <a:xfrm>
            <a:off x="868362" y="4637088"/>
            <a:ext cx="1598613" cy="1484312"/>
          </a:xfrm>
          <a:custGeom>
            <a:avLst/>
            <a:gdLst>
              <a:gd name="T0" fmla="*/ 0 w 1110"/>
              <a:gd name="T1" fmla="*/ 228 h 1030"/>
              <a:gd name="T2" fmla="*/ 4 w 1110"/>
              <a:gd name="T3" fmla="*/ 1018 h 1030"/>
              <a:gd name="T4" fmla="*/ 1110 w 1110"/>
              <a:gd name="T5" fmla="*/ 559 h 1030"/>
              <a:gd name="T6" fmla="*/ 552 w 1110"/>
              <a:gd name="T7" fmla="*/ 0 h 1030"/>
              <a:gd name="T8" fmla="*/ 0 w 1110"/>
              <a:gd name="T9" fmla="*/ 228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0" h="1030">
                <a:moveTo>
                  <a:pt x="0" y="228"/>
                </a:moveTo>
                <a:cubicBezTo>
                  <a:pt x="2" y="623"/>
                  <a:pt x="4" y="1018"/>
                  <a:pt x="4" y="1018"/>
                </a:cubicBezTo>
                <a:cubicBezTo>
                  <a:pt x="478" y="1030"/>
                  <a:pt x="849" y="814"/>
                  <a:pt x="1110" y="559"/>
                </a:cubicBezTo>
                <a:lnTo>
                  <a:pt x="552" y="0"/>
                </a:lnTo>
                <a:cubicBezTo>
                  <a:pt x="355" y="184"/>
                  <a:pt x="180" y="220"/>
                  <a:pt x="0" y="228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63529"/>
                  <a:invGamma/>
                </a:schemeClr>
              </a:gs>
              <a:gs pos="100000">
                <a:schemeClr val="accent2">
                  <a:alpha val="3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Freeform 6"/>
          <p:cNvSpPr>
            <a:spLocks/>
          </p:cNvSpPr>
          <p:nvPr/>
        </p:nvSpPr>
        <p:spPr bwMode="gray">
          <a:xfrm>
            <a:off x="1660525" y="2274888"/>
            <a:ext cx="1465262" cy="1571625"/>
          </a:xfrm>
          <a:custGeom>
            <a:avLst/>
            <a:gdLst>
              <a:gd name="T0" fmla="*/ 0 w 1017"/>
              <a:gd name="T1" fmla="*/ 554 h 1091"/>
              <a:gd name="T2" fmla="*/ 225 w 1017"/>
              <a:gd name="T3" fmla="*/ 1091 h 1091"/>
              <a:gd name="T4" fmla="*/ 1017 w 1017"/>
              <a:gd name="T5" fmla="*/ 1091 h 1091"/>
              <a:gd name="T6" fmla="*/ 566 w 1017"/>
              <a:gd name="T7" fmla="*/ 0 h 1091"/>
              <a:gd name="T8" fmla="*/ 0 w 1017"/>
              <a:gd name="T9" fmla="*/ 554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7" h="1091">
                <a:moveTo>
                  <a:pt x="0" y="554"/>
                </a:moveTo>
                <a:cubicBezTo>
                  <a:pt x="194" y="770"/>
                  <a:pt x="216" y="957"/>
                  <a:pt x="225" y="1091"/>
                </a:cubicBezTo>
                <a:lnTo>
                  <a:pt x="1017" y="1091"/>
                </a:lnTo>
                <a:cubicBezTo>
                  <a:pt x="1001" y="626"/>
                  <a:pt x="833" y="260"/>
                  <a:pt x="566" y="0"/>
                </a:cubicBezTo>
                <a:lnTo>
                  <a:pt x="0" y="554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shade val="69804"/>
                  <a:invGamma/>
                </a:schemeClr>
              </a:gs>
              <a:gs pos="100000">
                <a:schemeClr val="folHlink">
                  <a:alpha val="3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gray">
          <a:xfrm>
            <a:off x="1330325" y="2011363"/>
            <a:ext cx="608012" cy="85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8080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5000">
                <a:solidFill>
                  <a:srgbClr val="FEFEFE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gray">
          <a:xfrm>
            <a:off x="1203325" y="4970463"/>
            <a:ext cx="608012" cy="85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8080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5000">
                <a:solidFill>
                  <a:srgbClr val="FEFEFE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black">
          <a:xfrm>
            <a:off x="2252283" y="1295400"/>
            <a:ext cx="689171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Trong</a:t>
            </a:r>
            <a:r>
              <a:rPr lang="en-US" sz="2000" b="1" i="1" dirty="0" smtClean="0">
                <a:solidFill>
                  <a:srgbClr val="C00000"/>
                </a:solidFill>
              </a:rPr>
              <a:t> 30 </a:t>
            </a:r>
            <a:r>
              <a:rPr lang="en-US" sz="2000" b="1" i="1" dirty="0" err="1">
                <a:solidFill>
                  <a:srgbClr val="C00000"/>
                </a:solidFill>
              </a:rPr>
              <a:t>năm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gần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đây</a:t>
            </a:r>
            <a:r>
              <a:rPr lang="en-US" sz="2000" b="1" i="1" dirty="0">
                <a:solidFill>
                  <a:srgbClr val="C00000"/>
                </a:solidFill>
              </a:rPr>
              <a:t>, </a:t>
            </a:r>
            <a:r>
              <a:rPr lang="en-US" sz="2000" b="1" i="1" dirty="0" err="1">
                <a:solidFill>
                  <a:srgbClr val="C00000"/>
                </a:solidFill>
              </a:rPr>
              <a:t>thế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giới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đối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mặt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với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nhiều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đại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dịch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như</a:t>
            </a:r>
            <a:r>
              <a:rPr lang="en-US" sz="2000" b="1" i="1" dirty="0">
                <a:solidFill>
                  <a:srgbClr val="C00000"/>
                </a:solidFill>
              </a:rPr>
              <a:t> HIV/AIDS, SARS, </a:t>
            </a:r>
            <a:r>
              <a:rPr lang="en-US" sz="2000" b="1" i="1" dirty="0" smtClean="0">
                <a:solidFill>
                  <a:srgbClr val="C00000"/>
                </a:solidFill>
              </a:rPr>
              <a:t>H5N1, Ebola... </a:t>
            </a:r>
            <a:r>
              <a:rPr lang="en-US" sz="2000" b="1" i="1" dirty="0" err="1" smtClean="0">
                <a:solidFill>
                  <a:srgbClr val="333399"/>
                </a:solidFill>
              </a:rPr>
              <a:t>Tần</a:t>
            </a:r>
            <a:r>
              <a:rPr lang="en-US" sz="2000" b="1" i="1" dirty="0" smtClean="0">
                <a:solidFill>
                  <a:srgbClr val="333399"/>
                </a:solidFill>
              </a:rPr>
              <a:t> </a:t>
            </a:r>
            <a:r>
              <a:rPr lang="en-US" sz="2000" b="1" i="1" dirty="0" err="1">
                <a:solidFill>
                  <a:srgbClr val="333399"/>
                </a:solidFill>
              </a:rPr>
              <a:t>suất</a:t>
            </a:r>
            <a:r>
              <a:rPr lang="en-US" sz="2000" b="1" i="1" dirty="0">
                <a:solidFill>
                  <a:srgbClr val="333399"/>
                </a:solidFill>
              </a:rPr>
              <a:t> </a:t>
            </a:r>
            <a:r>
              <a:rPr lang="en-US" sz="2000" b="1" i="1" dirty="0" err="1">
                <a:solidFill>
                  <a:srgbClr val="333399"/>
                </a:solidFill>
              </a:rPr>
              <a:t>xuất</a:t>
            </a:r>
            <a:r>
              <a:rPr lang="en-US" sz="2000" b="1" i="1" dirty="0">
                <a:solidFill>
                  <a:srgbClr val="333399"/>
                </a:solidFill>
              </a:rPr>
              <a:t> </a:t>
            </a:r>
            <a:r>
              <a:rPr lang="en-US" sz="2000" b="1" i="1" dirty="0" err="1">
                <a:solidFill>
                  <a:srgbClr val="333399"/>
                </a:solidFill>
              </a:rPr>
              <a:t>hiện</a:t>
            </a:r>
            <a:r>
              <a:rPr lang="en-US" sz="2000" b="1" i="1" dirty="0">
                <a:solidFill>
                  <a:srgbClr val="333399"/>
                </a:solidFill>
              </a:rPr>
              <a:t> </a:t>
            </a:r>
            <a:r>
              <a:rPr lang="en-US" sz="2000" b="1" i="1" dirty="0" err="1" smtClean="0">
                <a:solidFill>
                  <a:srgbClr val="333399"/>
                </a:solidFill>
              </a:rPr>
              <a:t>đại</a:t>
            </a:r>
            <a:r>
              <a:rPr lang="en-US" sz="2000" b="1" i="1" dirty="0" smtClean="0">
                <a:solidFill>
                  <a:srgbClr val="333399"/>
                </a:solidFill>
              </a:rPr>
              <a:t> </a:t>
            </a:r>
            <a:r>
              <a:rPr lang="en-US" sz="2000" b="1" i="1" dirty="0" err="1">
                <a:solidFill>
                  <a:srgbClr val="333399"/>
                </a:solidFill>
              </a:rPr>
              <a:t>dịch</a:t>
            </a:r>
            <a:r>
              <a:rPr lang="en-US" sz="2000" b="1" i="1" dirty="0">
                <a:solidFill>
                  <a:srgbClr val="333399"/>
                </a:solidFill>
              </a:rPr>
              <a:t> </a:t>
            </a:r>
            <a:r>
              <a:rPr lang="en-US" sz="2000" b="1" i="1" dirty="0" err="1" smtClean="0">
                <a:solidFill>
                  <a:srgbClr val="333399"/>
                </a:solidFill>
              </a:rPr>
              <a:t>hiện</a:t>
            </a:r>
            <a:r>
              <a:rPr lang="en-US" sz="2000" b="1" i="1" dirty="0" smtClean="0">
                <a:solidFill>
                  <a:srgbClr val="333399"/>
                </a:solidFill>
              </a:rPr>
              <a:t> </a:t>
            </a:r>
            <a:r>
              <a:rPr lang="en-US" sz="2000" b="1" i="1" dirty="0">
                <a:solidFill>
                  <a:srgbClr val="333399"/>
                </a:solidFill>
              </a:rPr>
              <a:t>nay </a:t>
            </a:r>
            <a:r>
              <a:rPr lang="en-US" sz="2000" b="1" i="1" dirty="0" err="1" smtClean="0">
                <a:solidFill>
                  <a:srgbClr val="333399"/>
                </a:solidFill>
              </a:rPr>
              <a:t>càng</a:t>
            </a:r>
            <a:r>
              <a:rPr lang="en-US" sz="2000" b="1" i="1" dirty="0" smtClean="0">
                <a:solidFill>
                  <a:srgbClr val="333399"/>
                </a:solidFill>
              </a:rPr>
              <a:t> </a:t>
            </a:r>
            <a:r>
              <a:rPr lang="en-US" sz="2000" b="1" i="1" dirty="0" err="1" smtClean="0">
                <a:solidFill>
                  <a:srgbClr val="333399"/>
                </a:solidFill>
              </a:rPr>
              <a:t>ngắn</a:t>
            </a:r>
            <a:r>
              <a:rPr lang="en-US" sz="2000" b="1" i="1" dirty="0" smtClean="0">
                <a:solidFill>
                  <a:srgbClr val="333399"/>
                </a:solidFill>
              </a:rPr>
              <a:t>, </a:t>
            </a:r>
            <a:r>
              <a:rPr lang="en-US" sz="2000" b="1" i="1" dirty="0" err="1" smtClean="0">
                <a:solidFill>
                  <a:srgbClr val="333399"/>
                </a:solidFill>
              </a:rPr>
              <a:t>chỉ</a:t>
            </a:r>
            <a:r>
              <a:rPr lang="en-US" sz="2000" b="1" i="1" dirty="0" smtClean="0">
                <a:solidFill>
                  <a:srgbClr val="333399"/>
                </a:solidFill>
              </a:rPr>
              <a:t> </a:t>
            </a:r>
            <a:r>
              <a:rPr lang="en-US" sz="2000" b="1" i="1" u="sng" dirty="0" err="1">
                <a:solidFill>
                  <a:srgbClr val="333399"/>
                </a:solidFill>
              </a:rPr>
              <a:t>khoảng</a:t>
            </a:r>
            <a:r>
              <a:rPr lang="en-US" sz="2000" b="1" i="1" u="sng" dirty="0">
                <a:solidFill>
                  <a:srgbClr val="333399"/>
                </a:solidFill>
              </a:rPr>
              <a:t> </a:t>
            </a:r>
            <a:r>
              <a:rPr lang="en-US" sz="2000" b="1" i="1" u="sng" dirty="0" err="1">
                <a:solidFill>
                  <a:srgbClr val="333399"/>
                </a:solidFill>
              </a:rPr>
              <a:t>vài</a:t>
            </a:r>
            <a:r>
              <a:rPr lang="en-US" sz="2000" b="1" i="1" u="sng" dirty="0">
                <a:solidFill>
                  <a:srgbClr val="333399"/>
                </a:solidFill>
              </a:rPr>
              <a:t> </a:t>
            </a:r>
            <a:r>
              <a:rPr lang="en-US" sz="2000" b="1" i="1" u="sng" dirty="0" err="1" smtClean="0">
                <a:solidFill>
                  <a:srgbClr val="333399"/>
                </a:solidFill>
              </a:rPr>
              <a:t>năm</a:t>
            </a:r>
            <a:r>
              <a:rPr lang="en-US" sz="2000" dirty="0"/>
              <a:t> </a:t>
            </a:r>
            <a:endParaRPr lang="en-US" sz="1600" b="1" dirty="0">
              <a:solidFill>
                <a:srgbClr val="080808"/>
              </a:solidFill>
            </a:endParaRPr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black">
          <a:xfrm>
            <a:off x="2971800" y="2331184"/>
            <a:ext cx="61722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2000" b="1" i="1" dirty="0" smtClean="0"/>
              <a:t> </a:t>
            </a:r>
            <a:r>
              <a:rPr lang="en-US" sz="2000" b="1" i="1" dirty="0" err="1" smtClean="0">
                <a:solidFill>
                  <a:srgbClr val="006600"/>
                </a:solidFill>
              </a:rPr>
              <a:t>Biến</a:t>
            </a:r>
            <a:r>
              <a:rPr lang="en-US" sz="2000" b="1" i="1" dirty="0" smtClean="0">
                <a:solidFill>
                  <a:srgbClr val="006600"/>
                </a:solidFill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</a:rPr>
              <a:t>đổi</a:t>
            </a:r>
            <a:r>
              <a:rPr lang="en-US" sz="2000" b="1" i="1" dirty="0">
                <a:solidFill>
                  <a:srgbClr val="006600"/>
                </a:solidFill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</a:rPr>
              <a:t>khí</a:t>
            </a:r>
            <a:r>
              <a:rPr lang="en-US" sz="2000" b="1" i="1" dirty="0">
                <a:solidFill>
                  <a:srgbClr val="006600"/>
                </a:solidFill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</a:rPr>
              <a:t>hậu</a:t>
            </a:r>
            <a:r>
              <a:rPr lang="en-US" sz="2000" dirty="0">
                <a:solidFill>
                  <a:srgbClr val="006600"/>
                </a:solidFill>
              </a:rPr>
              <a:t> </a:t>
            </a:r>
            <a:r>
              <a:rPr lang="en-US" sz="2000" dirty="0" err="1" smtClean="0">
                <a:solidFill>
                  <a:srgbClr val="006600"/>
                </a:solidFill>
              </a:rPr>
              <a:t>hiện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là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</a:rPr>
              <a:t>thách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thức</a:t>
            </a:r>
            <a:r>
              <a:rPr lang="en-US" sz="2000" dirty="0">
                <a:solidFill>
                  <a:srgbClr val="006600"/>
                </a:solidFill>
              </a:rPr>
              <a:t> an </a:t>
            </a:r>
            <a:r>
              <a:rPr lang="en-US" sz="2000" dirty="0" err="1">
                <a:solidFill>
                  <a:srgbClr val="006600"/>
                </a:solidFill>
              </a:rPr>
              <a:t>ninh</a:t>
            </a:r>
            <a:r>
              <a:rPr lang="en-US" sz="2000" dirty="0">
                <a:solidFill>
                  <a:srgbClr val="006600"/>
                </a:solidFill>
              </a:rPr>
              <a:t> phi </a:t>
            </a:r>
            <a:r>
              <a:rPr lang="en-US" sz="2000" dirty="0" err="1">
                <a:solidFill>
                  <a:srgbClr val="006600"/>
                </a:solidFill>
              </a:rPr>
              <a:t>truyền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thống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lớn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nhất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đối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với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thế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giới</a:t>
            </a:r>
            <a:r>
              <a:rPr lang="en-US" sz="2000" dirty="0">
                <a:solidFill>
                  <a:srgbClr val="006600"/>
                </a:solidFill>
              </a:rPr>
              <a:t>, </a:t>
            </a:r>
            <a:r>
              <a:rPr lang="en-US" sz="2000" b="1" i="1" dirty="0" err="1">
                <a:solidFill>
                  <a:srgbClr val="006600"/>
                </a:solidFill>
              </a:rPr>
              <a:t>đe</a:t>
            </a:r>
            <a:r>
              <a:rPr lang="en-US" sz="2000" b="1" i="1" dirty="0">
                <a:solidFill>
                  <a:srgbClr val="006600"/>
                </a:solidFill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</a:rPr>
              <a:t>dọa</a:t>
            </a:r>
            <a:r>
              <a:rPr lang="en-US" sz="2000" b="1" i="1" dirty="0">
                <a:solidFill>
                  <a:srgbClr val="006600"/>
                </a:solidFill>
              </a:rPr>
              <a:t> </a:t>
            </a:r>
            <a:r>
              <a:rPr lang="en-US" sz="2000" b="1" i="1" dirty="0" err="1" smtClean="0">
                <a:solidFill>
                  <a:srgbClr val="006600"/>
                </a:solidFill>
              </a:rPr>
              <a:t>sự</a:t>
            </a:r>
            <a:r>
              <a:rPr lang="en-US" sz="2000" b="1" i="1" dirty="0" smtClean="0">
                <a:solidFill>
                  <a:srgbClr val="006600"/>
                </a:solidFill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</a:rPr>
              <a:t>tồn</a:t>
            </a:r>
            <a:r>
              <a:rPr lang="en-US" sz="2000" b="1" i="1" dirty="0">
                <a:solidFill>
                  <a:srgbClr val="006600"/>
                </a:solidFill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</a:rPr>
              <a:t>vong</a:t>
            </a:r>
            <a:r>
              <a:rPr lang="en-US" sz="2000" b="1" i="1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của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loài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</a:rPr>
              <a:t>người</a:t>
            </a:r>
            <a:r>
              <a:rPr lang="en-US" sz="2000" dirty="0" smtClean="0"/>
              <a:t>; </a:t>
            </a:r>
            <a:r>
              <a:rPr lang="en-US" sz="2000" b="1" i="1" dirty="0" err="1">
                <a:solidFill>
                  <a:srgbClr val="993300"/>
                </a:solidFill>
              </a:rPr>
              <a:t>mang</a:t>
            </a:r>
            <a:r>
              <a:rPr lang="en-US" sz="2000" b="1" i="1" dirty="0">
                <a:solidFill>
                  <a:srgbClr val="993300"/>
                </a:solidFill>
              </a:rPr>
              <a:t> </a:t>
            </a:r>
            <a:r>
              <a:rPr lang="en-US" sz="2000" b="1" i="1" dirty="0" err="1">
                <a:solidFill>
                  <a:srgbClr val="993300"/>
                </a:solidFill>
              </a:rPr>
              <a:t>tính</a:t>
            </a:r>
            <a:r>
              <a:rPr lang="en-US" sz="2000" b="1" i="1" dirty="0">
                <a:solidFill>
                  <a:srgbClr val="993300"/>
                </a:solidFill>
              </a:rPr>
              <a:t> </a:t>
            </a:r>
            <a:r>
              <a:rPr lang="en-US" sz="2000" b="1" i="1" dirty="0" err="1">
                <a:solidFill>
                  <a:srgbClr val="993300"/>
                </a:solidFill>
              </a:rPr>
              <a:t>cực</a:t>
            </a:r>
            <a:r>
              <a:rPr lang="en-US" sz="2000" b="1" i="1" dirty="0">
                <a:solidFill>
                  <a:srgbClr val="993300"/>
                </a:solidFill>
              </a:rPr>
              <a:t> </a:t>
            </a:r>
            <a:r>
              <a:rPr lang="en-US" sz="2000" b="1" i="1" dirty="0" err="1">
                <a:solidFill>
                  <a:srgbClr val="993300"/>
                </a:solidFill>
              </a:rPr>
              <a:t>đoan</a:t>
            </a:r>
            <a:r>
              <a:rPr lang="en-US" sz="2000" b="1" i="1" dirty="0">
                <a:solidFill>
                  <a:srgbClr val="993300"/>
                </a:solidFill>
              </a:rPr>
              <a:t> </a:t>
            </a:r>
            <a:r>
              <a:rPr lang="en-US" sz="2000" b="1" i="1" dirty="0" err="1">
                <a:solidFill>
                  <a:srgbClr val="993300"/>
                </a:solidFill>
              </a:rPr>
              <a:t>lớn</a:t>
            </a:r>
            <a:r>
              <a:rPr lang="en-US" sz="2000" b="1" i="1" dirty="0">
                <a:solidFill>
                  <a:srgbClr val="993300"/>
                </a:solidFill>
              </a:rPr>
              <a:t> </a:t>
            </a:r>
            <a:r>
              <a:rPr lang="en-US" sz="2000" b="1" i="1" dirty="0" err="1">
                <a:solidFill>
                  <a:srgbClr val="993300"/>
                </a:solidFill>
              </a:rPr>
              <a:t>hơn</a:t>
            </a:r>
            <a:r>
              <a:rPr lang="en-US" sz="2000" i="1" dirty="0">
                <a:solidFill>
                  <a:srgbClr val="993300"/>
                </a:solidFill>
              </a:rPr>
              <a:t>, </a:t>
            </a:r>
            <a:r>
              <a:rPr lang="en-US" sz="2000" i="1" dirty="0" err="1">
                <a:solidFill>
                  <a:srgbClr val="993300"/>
                </a:solidFill>
              </a:rPr>
              <a:t>gây</a:t>
            </a:r>
            <a:r>
              <a:rPr lang="en-US" sz="2000" i="1" dirty="0">
                <a:solidFill>
                  <a:srgbClr val="993300"/>
                </a:solidFill>
              </a:rPr>
              <a:t> </a:t>
            </a:r>
            <a:r>
              <a:rPr lang="en-US" sz="2000" i="1" dirty="0" err="1" smtClean="0">
                <a:solidFill>
                  <a:srgbClr val="993300"/>
                </a:solidFill>
              </a:rPr>
              <a:t>ra</a:t>
            </a:r>
            <a:r>
              <a:rPr lang="en-US" sz="2000" i="1" dirty="0">
                <a:solidFill>
                  <a:srgbClr val="993300"/>
                </a:solidFill>
              </a:rPr>
              <a:t> </a:t>
            </a:r>
            <a:r>
              <a:rPr lang="en-US" sz="2000" i="1" dirty="0" err="1">
                <a:solidFill>
                  <a:srgbClr val="993300"/>
                </a:solidFill>
              </a:rPr>
              <a:t>lũ</a:t>
            </a:r>
            <a:r>
              <a:rPr lang="en-US" sz="2000" i="1" dirty="0">
                <a:solidFill>
                  <a:srgbClr val="993300"/>
                </a:solidFill>
              </a:rPr>
              <a:t> </a:t>
            </a:r>
            <a:r>
              <a:rPr lang="en-US" sz="2000" i="1" dirty="0" err="1">
                <a:solidFill>
                  <a:srgbClr val="993300"/>
                </a:solidFill>
              </a:rPr>
              <a:t>lụt</a:t>
            </a:r>
            <a:r>
              <a:rPr lang="en-US" sz="2000" i="1" dirty="0">
                <a:solidFill>
                  <a:srgbClr val="993300"/>
                </a:solidFill>
              </a:rPr>
              <a:t>, </a:t>
            </a:r>
            <a:r>
              <a:rPr lang="en-US" sz="2000" i="1" dirty="0" err="1">
                <a:solidFill>
                  <a:srgbClr val="993300"/>
                </a:solidFill>
              </a:rPr>
              <a:t>hạn</a:t>
            </a:r>
            <a:r>
              <a:rPr lang="en-US" sz="2000" i="1" dirty="0">
                <a:solidFill>
                  <a:srgbClr val="993300"/>
                </a:solidFill>
              </a:rPr>
              <a:t> </a:t>
            </a:r>
            <a:r>
              <a:rPr lang="en-US" sz="2000" i="1" dirty="0" err="1">
                <a:solidFill>
                  <a:srgbClr val="993300"/>
                </a:solidFill>
              </a:rPr>
              <a:t>hán</a:t>
            </a:r>
            <a:r>
              <a:rPr lang="en-US" sz="2000" i="1" dirty="0">
                <a:solidFill>
                  <a:srgbClr val="993300"/>
                </a:solidFill>
              </a:rPr>
              <a:t>… </a:t>
            </a:r>
            <a:r>
              <a:rPr lang="en-US" sz="2000" i="1" dirty="0" err="1" smtClean="0">
                <a:solidFill>
                  <a:srgbClr val="993300"/>
                </a:solidFill>
              </a:rPr>
              <a:t>tạo</a:t>
            </a:r>
            <a:r>
              <a:rPr lang="en-US" sz="2000" i="1" dirty="0" smtClean="0">
                <a:solidFill>
                  <a:srgbClr val="993300"/>
                </a:solidFill>
              </a:rPr>
              <a:t> </a:t>
            </a:r>
            <a:r>
              <a:rPr lang="en-US" sz="2000" i="1" dirty="0" err="1" smtClean="0">
                <a:solidFill>
                  <a:srgbClr val="993300"/>
                </a:solidFill>
              </a:rPr>
              <a:t>khủng</a:t>
            </a:r>
            <a:r>
              <a:rPr lang="en-US" sz="2000" i="1" dirty="0" smtClean="0">
                <a:solidFill>
                  <a:srgbClr val="993300"/>
                </a:solidFill>
              </a:rPr>
              <a:t> </a:t>
            </a:r>
            <a:r>
              <a:rPr lang="en-US" sz="2000" i="1" dirty="0" err="1" smtClean="0">
                <a:solidFill>
                  <a:srgbClr val="993300"/>
                </a:solidFill>
              </a:rPr>
              <a:t>hoảng</a:t>
            </a:r>
            <a:r>
              <a:rPr lang="en-US" sz="2000" i="1" dirty="0" smtClean="0">
                <a:solidFill>
                  <a:srgbClr val="993300"/>
                </a:solidFill>
              </a:rPr>
              <a:t> </a:t>
            </a:r>
            <a:r>
              <a:rPr lang="en-US" sz="2000" i="1" dirty="0" err="1" smtClean="0">
                <a:solidFill>
                  <a:srgbClr val="993300"/>
                </a:solidFill>
              </a:rPr>
              <a:t>lương</a:t>
            </a:r>
            <a:r>
              <a:rPr lang="en-US" sz="2000" i="1" dirty="0" smtClean="0">
                <a:solidFill>
                  <a:srgbClr val="993300"/>
                </a:solidFill>
              </a:rPr>
              <a:t> </a:t>
            </a:r>
            <a:r>
              <a:rPr lang="en-US" sz="2000" i="1" dirty="0" err="1">
                <a:solidFill>
                  <a:srgbClr val="993300"/>
                </a:solidFill>
              </a:rPr>
              <a:t>thực</a:t>
            </a:r>
            <a:r>
              <a:rPr lang="en-US" sz="2000" i="1" dirty="0">
                <a:solidFill>
                  <a:srgbClr val="993300"/>
                </a:solidFill>
              </a:rPr>
              <a:t> </a:t>
            </a:r>
            <a:r>
              <a:rPr lang="en-US" sz="2000" i="1" dirty="0" err="1">
                <a:solidFill>
                  <a:srgbClr val="993300"/>
                </a:solidFill>
              </a:rPr>
              <a:t>và</a:t>
            </a:r>
            <a:r>
              <a:rPr lang="en-US" sz="2000" i="1" dirty="0">
                <a:solidFill>
                  <a:srgbClr val="993300"/>
                </a:solidFill>
              </a:rPr>
              <a:t> </a:t>
            </a:r>
            <a:r>
              <a:rPr lang="en-US" sz="2000" i="1" dirty="0" err="1">
                <a:solidFill>
                  <a:srgbClr val="993300"/>
                </a:solidFill>
              </a:rPr>
              <a:t>nạn</a:t>
            </a:r>
            <a:r>
              <a:rPr lang="en-US" sz="2000" i="1" dirty="0">
                <a:solidFill>
                  <a:srgbClr val="993300"/>
                </a:solidFill>
              </a:rPr>
              <a:t> </a:t>
            </a:r>
            <a:r>
              <a:rPr lang="en-US" sz="2000" i="1" dirty="0" err="1">
                <a:solidFill>
                  <a:srgbClr val="993300"/>
                </a:solidFill>
              </a:rPr>
              <a:t>đói</a:t>
            </a:r>
            <a:r>
              <a:rPr lang="en-US" sz="2000" i="1" dirty="0">
                <a:solidFill>
                  <a:srgbClr val="993300"/>
                </a:solidFill>
              </a:rPr>
              <a:t> </a:t>
            </a:r>
            <a:r>
              <a:rPr lang="en-US" sz="2000" i="1" dirty="0" err="1">
                <a:solidFill>
                  <a:srgbClr val="993300"/>
                </a:solidFill>
              </a:rPr>
              <a:t>xảy</a:t>
            </a:r>
            <a:r>
              <a:rPr lang="en-US" sz="2000" i="1" dirty="0">
                <a:solidFill>
                  <a:srgbClr val="993300"/>
                </a:solidFill>
              </a:rPr>
              <a:t> </a:t>
            </a:r>
            <a:r>
              <a:rPr lang="en-US" sz="2000" i="1" dirty="0" err="1">
                <a:solidFill>
                  <a:srgbClr val="993300"/>
                </a:solidFill>
              </a:rPr>
              <a:t>ra</a:t>
            </a:r>
            <a:r>
              <a:rPr lang="en-US" sz="2000" i="1" dirty="0">
                <a:solidFill>
                  <a:srgbClr val="993300"/>
                </a:solidFill>
              </a:rPr>
              <a:t> ở </a:t>
            </a:r>
            <a:r>
              <a:rPr lang="en-US" sz="2000" i="1" dirty="0" err="1">
                <a:solidFill>
                  <a:srgbClr val="993300"/>
                </a:solidFill>
              </a:rPr>
              <a:t>một</a:t>
            </a:r>
            <a:r>
              <a:rPr lang="en-US" sz="2000" i="1" dirty="0">
                <a:solidFill>
                  <a:srgbClr val="993300"/>
                </a:solidFill>
              </a:rPr>
              <a:t> </a:t>
            </a:r>
            <a:r>
              <a:rPr lang="en-US" sz="2000" i="1" dirty="0" err="1">
                <a:solidFill>
                  <a:srgbClr val="993300"/>
                </a:solidFill>
              </a:rPr>
              <a:t>số</a:t>
            </a:r>
            <a:r>
              <a:rPr lang="en-US" sz="2000" i="1" dirty="0">
                <a:solidFill>
                  <a:srgbClr val="993300"/>
                </a:solidFill>
              </a:rPr>
              <a:t> </a:t>
            </a:r>
            <a:r>
              <a:rPr lang="en-US" sz="2000" i="1" dirty="0" err="1">
                <a:solidFill>
                  <a:srgbClr val="993300"/>
                </a:solidFill>
              </a:rPr>
              <a:t>quốc</a:t>
            </a:r>
            <a:r>
              <a:rPr lang="en-US" sz="2000" i="1" dirty="0">
                <a:solidFill>
                  <a:srgbClr val="993300"/>
                </a:solidFill>
              </a:rPr>
              <a:t> </a:t>
            </a:r>
            <a:r>
              <a:rPr lang="en-US" sz="2000" i="1" dirty="0" err="1" smtClean="0">
                <a:solidFill>
                  <a:srgbClr val="993300"/>
                </a:solidFill>
              </a:rPr>
              <a:t>gia</a:t>
            </a:r>
            <a:r>
              <a:rPr lang="en-US" sz="2000" dirty="0" smtClean="0"/>
              <a:t>.</a:t>
            </a:r>
            <a:endParaRPr lang="en-US" sz="2000" b="1" dirty="0">
              <a:solidFill>
                <a:srgbClr val="080808"/>
              </a:solidFill>
            </a:endParaRPr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black">
          <a:xfrm>
            <a:off x="3124200" y="3962400"/>
            <a:ext cx="6019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i="1" dirty="0" smtClean="0"/>
              <a:t> </a:t>
            </a:r>
            <a:r>
              <a:rPr lang="en-US" sz="2000" b="1" i="1" dirty="0" smtClean="0">
                <a:solidFill>
                  <a:srgbClr val="0000CC"/>
                </a:solidFill>
              </a:rPr>
              <a:t>An </a:t>
            </a:r>
            <a:r>
              <a:rPr lang="en-US" sz="2000" b="1" i="1" dirty="0" err="1">
                <a:solidFill>
                  <a:srgbClr val="0000CC"/>
                </a:solidFill>
              </a:rPr>
              <a:t>ninh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mạng</a:t>
            </a:r>
            <a:r>
              <a:rPr lang="en-US" sz="2000" b="1" dirty="0">
                <a:solidFill>
                  <a:srgbClr val="0000CC"/>
                </a:solidFill>
              </a:rPr>
              <a:t> </a:t>
            </a:r>
            <a:r>
              <a:rPr lang="en-US" sz="2000" b="1" dirty="0" err="1">
                <a:solidFill>
                  <a:srgbClr val="0000CC"/>
                </a:solidFill>
              </a:rPr>
              <a:t>tác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động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đến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hầu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hết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các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lĩnh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vực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của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đời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sống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xã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hội</a:t>
            </a:r>
            <a:r>
              <a:rPr lang="en-US" sz="2000" b="1" dirty="0">
                <a:solidFill>
                  <a:srgbClr val="0000CC"/>
                </a:solidFill>
              </a:rPr>
              <a:t>, </a:t>
            </a:r>
            <a:r>
              <a:rPr lang="en-US" sz="2000" b="1" dirty="0" err="1">
                <a:solidFill>
                  <a:srgbClr val="0000CC"/>
                </a:solidFill>
              </a:rPr>
              <a:t>phát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sinh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những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xung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đột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mới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gây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bất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ổn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đối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với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các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smtClean="0">
                <a:solidFill>
                  <a:srgbClr val="0000CC"/>
                </a:solidFill>
              </a:rPr>
              <a:t>Q/</a:t>
            </a:r>
            <a:r>
              <a:rPr lang="en-US" sz="2000" b="1" dirty="0" err="1" smtClean="0">
                <a:solidFill>
                  <a:srgbClr val="0000CC"/>
                </a:solidFill>
              </a:rPr>
              <a:t>gia</a:t>
            </a:r>
            <a:r>
              <a:rPr lang="en-US" sz="2000" dirty="0"/>
              <a:t>. </a:t>
            </a:r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black">
          <a:xfrm>
            <a:off x="2614612" y="2305050"/>
            <a:ext cx="4008438" cy="0"/>
          </a:xfrm>
          <a:prstGeom prst="line">
            <a:avLst/>
          </a:prstGeom>
          <a:noFill/>
          <a:ln w="9525">
            <a:solidFill>
              <a:srgbClr val="080808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black">
          <a:xfrm>
            <a:off x="3198812" y="3962400"/>
            <a:ext cx="4010025" cy="0"/>
          </a:xfrm>
          <a:prstGeom prst="line">
            <a:avLst/>
          </a:prstGeom>
          <a:noFill/>
          <a:ln w="9525">
            <a:solidFill>
              <a:srgbClr val="080808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5" name="Freeform 29"/>
          <p:cNvSpPr>
            <a:spLocks/>
          </p:cNvSpPr>
          <p:nvPr/>
        </p:nvSpPr>
        <p:spPr bwMode="gray">
          <a:xfrm>
            <a:off x="1663700" y="3841750"/>
            <a:ext cx="1462087" cy="1604963"/>
          </a:xfrm>
          <a:custGeom>
            <a:avLst/>
            <a:gdLst>
              <a:gd name="T0" fmla="*/ 223 w 1016"/>
              <a:gd name="T1" fmla="*/ 0 h 1114"/>
              <a:gd name="T2" fmla="*/ 0 w 1016"/>
              <a:gd name="T3" fmla="*/ 550 h 1114"/>
              <a:gd name="T4" fmla="*/ 559 w 1016"/>
              <a:gd name="T5" fmla="*/ 1114 h 1114"/>
              <a:gd name="T6" fmla="*/ 1016 w 1016"/>
              <a:gd name="T7" fmla="*/ 4 h 1114"/>
              <a:gd name="T8" fmla="*/ 223 w 1016"/>
              <a:gd name="T9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6" h="1114">
                <a:moveTo>
                  <a:pt x="223" y="0"/>
                </a:moveTo>
                <a:cubicBezTo>
                  <a:pt x="229" y="193"/>
                  <a:pt x="163" y="384"/>
                  <a:pt x="0" y="550"/>
                </a:cubicBezTo>
                <a:lnTo>
                  <a:pt x="559" y="1114"/>
                </a:lnTo>
                <a:cubicBezTo>
                  <a:pt x="763" y="892"/>
                  <a:pt x="1012" y="541"/>
                  <a:pt x="1016" y="4"/>
                </a:cubicBezTo>
                <a:lnTo>
                  <a:pt x="223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69804"/>
                  <a:invGamma/>
                </a:schemeClr>
              </a:gs>
              <a:gs pos="100000">
                <a:schemeClr val="hlink">
                  <a:alpha val="30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gray">
          <a:xfrm>
            <a:off x="2152650" y="2827338"/>
            <a:ext cx="608012" cy="85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8080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5000">
                <a:solidFill>
                  <a:srgbClr val="FEFEFE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gray">
          <a:xfrm>
            <a:off x="2089150" y="4105275"/>
            <a:ext cx="608012" cy="85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8080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5000">
                <a:solidFill>
                  <a:srgbClr val="FEFEFE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14368" name="Line 32"/>
          <p:cNvSpPr>
            <a:spLocks noChangeShapeType="1"/>
          </p:cNvSpPr>
          <p:nvPr/>
        </p:nvSpPr>
        <p:spPr bwMode="black">
          <a:xfrm>
            <a:off x="2925762" y="4953000"/>
            <a:ext cx="4008438" cy="0"/>
          </a:xfrm>
          <a:prstGeom prst="line">
            <a:avLst/>
          </a:prstGeom>
          <a:noFill/>
          <a:ln w="9525">
            <a:solidFill>
              <a:srgbClr val="080808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9" name="Rectangle 33"/>
          <p:cNvSpPr>
            <a:spLocks noChangeArrowheads="1"/>
          </p:cNvSpPr>
          <p:nvPr/>
        </p:nvSpPr>
        <p:spPr bwMode="black">
          <a:xfrm>
            <a:off x="2514600" y="5001161"/>
            <a:ext cx="5715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i="1" dirty="0" err="1">
                <a:solidFill>
                  <a:srgbClr val="002060"/>
                </a:solidFill>
              </a:rPr>
              <a:t>Các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cuộc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cạnh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tranh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về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tài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nguyên</a:t>
            </a:r>
            <a:r>
              <a:rPr lang="en-US" sz="2000" b="1" i="1" dirty="0">
                <a:solidFill>
                  <a:srgbClr val="002060"/>
                </a:solidFill>
              </a:rPr>
              <a:t>, </a:t>
            </a:r>
            <a:r>
              <a:rPr lang="en-US" sz="2000" b="1" i="1" dirty="0" err="1">
                <a:solidFill>
                  <a:srgbClr val="002060"/>
                </a:solidFill>
              </a:rPr>
              <a:t>như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nước</a:t>
            </a:r>
            <a:r>
              <a:rPr lang="en-US" sz="2000" b="1" i="1" dirty="0">
                <a:solidFill>
                  <a:srgbClr val="002060"/>
                </a:solidFill>
              </a:rPr>
              <a:t>, </a:t>
            </a:r>
            <a:r>
              <a:rPr lang="en-US" sz="2000" b="1" i="1" dirty="0" err="1">
                <a:solidFill>
                  <a:srgbClr val="002060"/>
                </a:solidFill>
              </a:rPr>
              <a:t>lương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thực</a:t>
            </a:r>
            <a:r>
              <a:rPr lang="en-US" sz="2000" b="1" i="1" dirty="0">
                <a:solidFill>
                  <a:srgbClr val="002060"/>
                </a:solidFill>
              </a:rPr>
              <a:t>, </a:t>
            </a:r>
            <a:r>
              <a:rPr lang="en-US" sz="2000" b="1" i="1" dirty="0" err="1">
                <a:solidFill>
                  <a:srgbClr val="002060"/>
                </a:solidFill>
              </a:rPr>
              <a:t>năng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lượng</a:t>
            </a:r>
            <a:r>
              <a:rPr lang="en-US" sz="2000" i="1" dirty="0">
                <a:solidFill>
                  <a:srgbClr val="002060"/>
                </a:solidFill>
              </a:rPr>
              <a:t>...</a:t>
            </a:r>
            <a:r>
              <a:rPr lang="en-US" sz="2000" dirty="0">
                <a:solidFill>
                  <a:srgbClr val="002060"/>
                </a:solidFill>
              </a:rPr>
              <a:t> </a:t>
            </a:r>
            <a:r>
              <a:rPr lang="en-US" sz="2000" dirty="0" err="1">
                <a:solidFill>
                  <a:srgbClr val="002060"/>
                </a:solidFill>
              </a:rPr>
              <a:t>là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nguyên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nhân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gây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nên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nhiều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cuộc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xung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đột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về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địa</a:t>
            </a:r>
            <a:r>
              <a:rPr lang="en-US" sz="2000" dirty="0">
                <a:solidFill>
                  <a:srgbClr val="002060"/>
                </a:solidFill>
              </a:rPr>
              <a:t> - </a:t>
            </a:r>
            <a:r>
              <a:rPr lang="en-US" sz="2000" dirty="0" err="1">
                <a:solidFill>
                  <a:srgbClr val="002060"/>
                </a:solidFill>
              </a:rPr>
              <a:t>chính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trị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tại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nhiều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quốc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gia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và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khu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vực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trên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thế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giới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r>
              <a:rPr lang="en-US" sz="2000" b="1" dirty="0" smtClean="0">
                <a:solidFill>
                  <a:srgbClr val="002060"/>
                </a:solidFill>
              </a:rPr>
              <a:t>   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grpSp>
        <p:nvGrpSpPr>
          <p:cNvPr id="14370" name="Group 34"/>
          <p:cNvGrpSpPr>
            <a:grpSpLocks/>
          </p:cNvGrpSpPr>
          <p:nvPr/>
        </p:nvGrpSpPr>
        <p:grpSpPr bwMode="auto">
          <a:xfrm rot="19099900" flipV="1">
            <a:off x="1522413" y="4895850"/>
            <a:ext cx="2066925" cy="412750"/>
            <a:chOff x="1565" y="2568"/>
            <a:chExt cx="1118" cy="279"/>
          </a:xfrm>
        </p:grpSpPr>
        <p:sp>
          <p:nvSpPr>
            <p:cNvPr id="14371" name="AutoShape 35"/>
            <p:cNvSpPr>
              <a:spLocks noChangeArrowheads="1"/>
            </p:cNvSpPr>
            <p:nvPr/>
          </p:nvSpPr>
          <p:spPr bwMode="white">
            <a:xfrm rot="5263130">
              <a:off x="1859" y="2274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2" name="AutoShape 36"/>
            <p:cNvSpPr>
              <a:spLocks noChangeArrowheads="1"/>
            </p:cNvSpPr>
            <p:nvPr/>
          </p:nvSpPr>
          <p:spPr bwMode="white">
            <a:xfrm rot="6078281">
              <a:off x="1995" y="2274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3" name="AutoShape 37"/>
            <p:cNvSpPr>
              <a:spLocks noChangeArrowheads="1"/>
            </p:cNvSpPr>
            <p:nvPr/>
          </p:nvSpPr>
          <p:spPr bwMode="white">
            <a:xfrm rot="6373927">
              <a:off x="2071" y="2296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4" name="AutoShape 38"/>
            <p:cNvSpPr>
              <a:spLocks noChangeArrowheads="1"/>
            </p:cNvSpPr>
            <p:nvPr/>
          </p:nvSpPr>
          <p:spPr bwMode="white">
            <a:xfrm rot="6906312">
              <a:off x="2161" y="2326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FFFFF">
                <a:alpha val="6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76" name="Rectangle 40"/>
          <p:cNvSpPr>
            <a:spLocks noGrp="1" noChangeArrowheads="1"/>
          </p:cNvSpPr>
          <p:nvPr>
            <p:ph type="title"/>
          </p:nvPr>
        </p:nvSpPr>
        <p:spPr>
          <a:xfrm>
            <a:off x="0" y="37532"/>
            <a:ext cx="9144000" cy="445607"/>
          </a:xfrm>
        </p:spPr>
        <p:txBody>
          <a:bodyPr/>
          <a:lstStyle/>
          <a:p>
            <a:r>
              <a:rPr lang="en-US" sz="2600" dirty="0" smtClean="0">
                <a:solidFill>
                  <a:srgbClr val="993300"/>
                </a:solidFill>
              </a:rPr>
              <a:t>4. </a:t>
            </a:r>
            <a:r>
              <a:rPr lang="en-US" sz="2600" dirty="0" err="1" smtClean="0">
                <a:solidFill>
                  <a:srgbClr val="002060"/>
                </a:solidFill>
              </a:rPr>
              <a:t>Những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vấn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đề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toàn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cầu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tiếp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tục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diễn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biến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phức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tạp</a:t>
            </a:r>
            <a:r>
              <a:rPr lang="en-US" sz="26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437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1013"/>
            <a:ext cx="1743075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33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b="1" i="1" dirty="0" err="1" smtClean="0">
                <a:solidFill>
                  <a:srgbClr val="993300"/>
                </a:solidFill>
              </a:rPr>
              <a:t>Các</a:t>
            </a:r>
            <a:r>
              <a:rPr lang="en-US" sz="2000" b="1" i="1" dirty="0" smtClean="0">
                <a:solidFill>
                  <a:srgbClr val="993300"/>
                </a:solidFill>
              </a:rPr>
              <a:t> </a:t>
            </a:r>
            <a:r>
              <a:rPr lang="en-US" sz="2000" b="1" i="1" dirty="0" err="1">
                <a:solidFill>
                  <a:srgbClr val="993300"/>
                </a:solidFill>
              </a:rPr>
              <a:t>loại</a:t>
            </a:r>
            <a:r>
              <a:rPr lang="en-US" sz="2000" b="1" i="1" dirty="0">
                <a:solidFill>
                  <a:srgbClr val="993300"/>
                </a:solidFill>
              </a:rPr>
              <a:t> </a:t>
            </a:r>
            <a:r>
              <a:rPr lang="en-US" sz="2000" b="1" i="1" dirty="0" err="1">
                <a:solidFill>
                  <a:srgbClr val="993300"/>
                </a:solidFill>
              </a:rPr>
              <a:t>dịch</a:t>
            </a:r>
            <a:r>
              <a:rPr lang="en-US" sz="2000" b="1" i="1" dirty="0">
                <a:solidFill>
                  <a:srgbClr val="993300"/>
                </a:solidFill>
              </a:rPr>
              <a:t> </a:t>
            </a:r>
            <a:r>
              <a:rPr lang="en-US" sz="2000" b="1" i="1" dirty="0" err="1">
                <a:solidFill>
                  <a:srgbClr val="993300"/>
                </a:solidFill>
              </a:rPr>
              <a:t>bệnh</a:t>
            </a:r>
            <a:r>
              <a:rPr lang="en-US" sz="2000" b="1" i="1" dirty="0">
                <a:solidFill>
                  <a:srgbClr val="993300"/>
                </a:solidFill>
              </a:rPr>
              <a:t> </a:t>
            </a:r>
            <a:r>
              <a:rPr lang="en-US" sz="2000" b="1" i="1" dirty="0" err="1">
                <a:solidFill>
                  <a:srgbClr val="993300"/>
                </a:solidFill>
              </a:rPr>
              <a:t>diễn</a:t>
            </a:r>
            <a:r>
              <a:rPr lang="en-US" sz="2000" b="1" i="1" dirty="0">
                <a:solidFill>
                  <a:srgbClr val="993300"/>
                </a:solidFill>
              </a:rPr>
              <a:t> </a:t>
            </a:r>
            <a:r>
              <a:rPr lang="en-US" sz="2000" b="1" i="1" dirty="0" err="1">
                <a:solidFill>
                  <a:srgbClr val="993300"/>
                </a:solidFill>
              </a:rPr>
              <a:t>ra</a:t>
            </a:r>
            <a:r>
              <a:rPr lang="en-US" sz="2000" b="1" i="1" dirty="0">
                <a:solidFill>
                  <a:srgbClr val="993300"/>
                </a:solidFill>
              </a:rPr>
              <a:t> </a:t>
            </a:r>
            <a:r>
              <a:rPr lang="en-US" sz="2000" b="1" i="1" dirty="0" err="1">
                <a:solidFill>
                  <a:srgbClr val="993300"/>
                </a:solidFill>
              </a:rPr>
              <a:t>với</a:t>
            </a:r>
            <a:r>
              <a:rPr lang="en-US" sz="2000" b="1" i="1" dirty="0">
                <a:solidFill>
                  <a:srgbClr val="993300"/>
                </a:solidFill>
              </a:rPr>
              <a:t> </a:t>
            </a:r>
            <a:r>
              <a:rPr lang="en-US" sz="2000" b="1" i="1" dirty="0" err="1" smtClean="0">
                <a:solidFill>
                  <a:srgbClr val="993300"/>
                </a:solidFill>
              </a:rPr>
              <a:t>tần</a:t>
            </a:r>
            <a:r>
              <a:rPr lang="en-US" sz="2000" b="1" i="1" dirty="0" smtClean="0">
                <a:solidFill>
                  <a:srgbClr val="993300"/>
                </a:solidFill>
              </a:rPr>
              <a:t> </a:t>
            </a:r>
            <a:r>
              <a:rPr lang="en-US" sz="2000" b="1" i="1" dirty="0" err="1" smtClean="0">
                <a:solidFill>
                  <a:srgbClr val="993300"/>
                </a:solidFill>
              </a:rPr>
              <a:t>suất</a:t>
            </a:r>
            <a:r>
              <a:rPr lang="en-US" sz="2000" b="1" i="1" dirty="0" smtClean="0">
                <a:solidFill>
                  <a:srgbClr val="993300"/>
                </a:solidFill>
              </a:rPr>
              <a:t> </a:t>
            </a:r>
            <a:r>
              <a:rPr lang="en-US" sz="2000" b="1" i="1" dirty="0" err="1" smtClean="0">
                <a:solidFill>
                  <a:srgbClr val="993300"/>
                </a:solidFill>
              </a:rPr>
              <a:t>ngày</a:t>
            </a:r>
            <a:r>
              <a:rPr lang="en-US" sz="2000" b="1" i="1" dirty="0" smtClean="0">
                <a:solidFill>
                  <a:srgbClr val="993300"/>
                </a:solidFill>
              </a:rPr>
              <a:t> </a:t>
            </a:r>
            <a:r>
              <a:rPr lang="en-US" sz="2000" b="1" i="1" dirty="0" err="1" smtClean="0">
                <a:solidFill>
                  <a:srgbClr val="993300"/>
                </a:solidFill>
              </a:rPr>
              <a:t>càng</a:t>
            </a:r>
            <a:r>
              <a:rPr lang="en-US" sz="2000" b="1" i="1" dirty="0" smtClean="0">
                <a:solidFill>
                  <a:srgbClr val="993300"/>
                </a:solidFill>
              </a:rPr>
              <a:t> </a:t>
            </a:r>
            <a:r>
              <a:rPr lang="en-US" sz="2000" b="1" i="1" dirty="0" err="1" smtClean="0">
                <a:solidFill>
                  <a:srgbClr val="993300"/>
                </a:solidFill>
              </a:rPr>
              <a:t>cao</a:t>
            </a:r>
            <a:r>
              <a:rPr lang="en-US" sz="2000" b="1" i="1" dirty="0">
                <a:solidFill>
                  <a:srgbClr val="993300"/>
                </a:solidFill>
              </a:rPr>
              <a:t>; </a:t>
            </a:r>
            <a:r>
              <a:rPr lang="en-US" sz="2000" b="1" i="1" dirty="0" err="1" smtClean="0">
                <a:solidFill>
                  <a:srgbClr val="0000CC"/>
                </a:solidFill>
              </a:rPr>
              <a:t>biến</a:t>
            </a:r>
            <a:r>
              <a:rPr lang="en-US" sz="2000" b="1" i="1" dirty="0" smtClean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đổi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khí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hậu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diễn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ra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rất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khủng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khiếp</a:t>
            </a:r>
            <a:r>
              <a:rPr lang="en-US" sz="2000" b="1" i="1" dirty="0">
                <a:solidFill>
                  <a:srgbClr val="0000CC"/>
                </a:solidFill>
              </a:rPr>
              <a:t>, </a:t>
            </a:r>
            <a:r>
              <a:rPr lang="en-US" sz="2000" b="1" i="1" dirty="0" err="1">
                <a:solidFill>
                  <a:srgbClr val="0000CC"/>
                </a:solidFill>
              </a:rPr>
              <a:t>không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có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vũ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khí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nào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khắc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phục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được</a:t>
            </a:r>
            <a:r>
              <a:rPr lang="en-US" sz="2000" b="1" i="1" dirty="0">
                <a:solidFill>
                  <a:srgbClr val="0000CC"/>
                </a:solidFill>
              </a:rPr>
              <a:t>. </a:t>
            </a:r>
            <a:endParaRPr lang="en-US" dirty="0" smtClean="0">
              <a:solidFill>
                <a:srgbClr val="0000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66428-DD75-4F27-A2B6-A142E800BCFC}" type="slidenum">
              <a:rPr lang="en-US" sz="1800" b="1" smtClean="0">
                <a:solidFill>
                  <a:srgbClr val="FFFF00"/>
                </a:solidFill>
              </a:rPr>
              <a:pPr>
                <a:defRPr/>
              </a:pPr>
              <a:t>14</a:t>
            </a:fld>
            <a:endParaRPr lang="en-US" sz="1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45607"/>
          </a:xfrm>
        </p:spPr>
        <p:txBody>
          <a:bodyPr/>
          <a:lstStyle/>
          <a:p>
            <a:r>
              <a:rPr lang="en-US" sz="2600" dirty="0" smtClean="0">
                <a:solidFill>
                  <a:srgbClr val="993300"/>
                </a:solidFill>
              </a:rPr>
              <a:t>5. </a:t>
            </a:r>
            <a:r>
              <a:rPr lang="en-US" sz="2600" dirty="0" err="1" smtClean="0">
                <a:solidFill>
                  <a:srgbClr val="002060"/>
                </a:solidFill>
              </a:rPr>
              <a:t>Châu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>
                <a:solidFill>
                  <a:srgbClr val="002060"/>
                </a:solidFill>
              </a:rPr>
              <a:t>Á - </a:t>
            </a:r>
            <a:r>
              <a:rPr lang="en-US" sz="2600" dirty="0" err="1">
                <a:solidFill>
                  <a:srgbClr val="002060"/>
                </a:solidFill>
              </a:rPr>
              <a:t>Thái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Bình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Dương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và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những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điểm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nóng</a:t>
            </a:r>
            <a:endParaRPr lang="en-US" sz="2600" dirty="0">
              <a:solidFill>
                <a:srgbClr val="002060"/>
              </a:solidFill>
            </a:endParaRP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gray">
          <a:xfrm>
            <a:off x="3295650" y="3367088"/>
            <a:ext cx="2587625" cy="3109912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gray">
          <a:xfrm>
            <a:off x="6059488" y="3367088"/>
            <a:ext cx="2703512" cy="3109912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37" name="Group 5"/>
          <p:cNvGrpSpPr>
            <a:grpSpLocks/>
          </p:cNvGrpSpPr>
          <p:nvPr/>
        </p:nvGrpSpPr>
        <p:grpSpPr bwMode="auto">
          <a:xfrm>
            <a:off x="6199188" y="3116263"/>
            <a:ext cx="2355850" cy="523875"/>
            <a:chOff x="3964" y="2071"/>
            <a:chExt cx="1484" cy="330"/>
          </a:xfrm>
        </p:grpSpPr>
        <p:sp>
          <p:nvSpPr>
            <p:cNvPr id="44038" name="AutoShape 6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9" name="AutoShape 7"/>
            <p:cNvSpPr>
              <a:spLocks noChangeArrowheads="1"/>
            </p:cNvSpPr>
            <p:nvPr/>
          </p:nvSpPr>
          <p:spPr bwMode="ltGray">
            <a:xfrm>
              <a:off x="3987" y="2076"/>
              <a:ext cx="1432" cy="9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40" name="Rectangle 8"/>
          <p:cNvSpPr>
            <a:spLocks noChangeArrowheads="1"/>
          </p:cNvSpPr>
          <p:nvPr/>
        </p:nvSpPr>
        <p:spPr bwMode="black">
          <a:xfrm>
            <a:off x="6224981" y="3181290"/>
            <a:ext cx="23026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FF00"/>
                </a:solidFill>
                <a:cs typeface="Arial" charset="0"/>
              </a:rPr>
              <a:t>Vấn</a:t>
            </a:r>
            <a:r>
              <a:rPr lang="en-US" sz="2000" b="1" dirty="0" smtClean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cs typeface="Arial" charset="0"/>
              </a:rPr>
              <a:t>đề</a:t>
            </a:r>
            <a:r>
              <a:rPr lang="en-US" sz="2000" b="1" dirty="0" smtClean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cs typeface="Arial" charset="0"/>
              </a:rPr>
              <a:t>Triều</a:t>
            </a:r>
            <a:r>
              <a:rPr lang="en-US" sz="2000" b="1" dirty="0" smtClean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cs typeface="Arial" charset="0"/>
              </a:rPr>
              <a:t>Tiên</a:t>
            </a:r>
            <a:endParaRPr lang="en-US" sz="2000" b="1" dirty="0">
              <a:solidFill>
                <a:srgbClr val="FFFF00"/>
              </a:solidFill>
              <a:cs typeface="Arial" charset="0"/>
            </a:endParaRPr>
          </a:p>
        </p:txBody>
      </p:sp>
      <p:grpSp>
        <p:nvGrpSpPr>
          <p:cNvPr id="44041" name="Group 9"/>
          <p:cNvGrpSpPr>
            <a:grpSpLocks/>
          </p:cNvGrpSpPr>
          <p:nvPr/>
        </p:nvGrpSpPr>
        <p:grpSpPr bwMode="auto">
          <a:xfrm>
            <a:off x="3406775" y="3116263"/>
            <a:ext cx="2355850" cy="523875"/>
            <a:chOff x="2140" y="2071"/>
            <a:chExt cx="1484" cy="330"/>
          </a:xfrm>
        </p:grpSpPr>
        <p:sp>
          <p:nvSpPr>
            <p:cNvPr id="44042" name="AutoShape 10"/>
            <p:cNvSpPr>
              <a:spLocks noChangeArrowheads="1"/>
            </p:cNvSpPr>
            <p:nvPr/>
          </p:nvSpPr>
          <p:spPr bwMode="ltGray">
            <a:xfrm>
              <a:off x="2140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38100" algn="ctr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3" name="AutoShape 11"/>
            <p:cNvSpPr>
              <a:spLocks noChangeArrowheads="1"/>
            </p:cNvSpPr>
            <p:nvPr/>
          </p:nvSpPr>
          <p:spPr bwMode="ltGray">
            <a:xfrm>
              <a:off x="2163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44" name="Rectangle 12"/>
          <p:cNvSpPr>
            <a:spLocks noChangeArrowheads="1"/>
          </p:cNvSpPr>
          <p:nvPr/>
        </p:nvSpPr>
        <p:spPr bwMode="black">
          <a:xfrm>
            <a:off x="3487355" y="3181290"/>
            <a:ext cx="21804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  <a:cs typeface="Arial" charset="0"/>
              </a:rPr>
              <a:t>Vấn</a:t>
            </a:r>
            <a:r>
              <a:rPr lang="en-US" sz="20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cs typeface="Arial" charset="0"/>
              </a:rPr>
              <a:t>đề</a:t>
            </a:r>
            <a:r>
              <a:rPr lang="en-US" sz="20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cs typeface="Arial" charset="0"/>
              </a:rPr>
              <a:t>Đài</a:t>
            </a:r>
            <a:r>
              <a:rPr lang="en-US" sz="2000" b="1" dirty="0" smtClean="0">
                <a:solidFill>
                  <a:srgbClr val="000000"/>
                </a:solidFill>
                <a:cs typeface="Arial" charset="0"/>
              </a:rPr>
              <a:t> Loan</a:t>
            </a:r>
            <a:endParaRPr lang="en-US" sz="20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4045" name="AutoShape 13"/>
          <p:cNvSpPr>
            <a:spLocks noChangeArrowheads="1"/>
          </p:cNvSpPr>
          <p:nvPr/>
        </p:nvSpPr>
        <p:spPr bwMode="gray">
          <a:xfrm>
            <a:off x="304800" y="3367088"/>
            <a:ext cx="2816225" cy="3109912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AutoShape 14"/>
          <p:cNvSpPr>
            <a:spLocks noChangeArrowheads="1"/>
          </p:cNvSpPr>
          <p:nvPr/>
        </p:nvSpPr>
        <p:spPr bwMode="ltGray">
          <a:xfrm>
            <a:off x="457200" y="3029561"/>
            <a:ext cx="2591435" cy="69727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AutoShape 15"/>
          <p:cNvSpPr>
            <a:spLocks noChangeArrowheads="1"/>
          </p:cNvSpPr>
          <p:nvPr/>
        </p:nvSpPr>
        <p:spPr bwMode="ltGray">
          <a:xfrm>
            <a:off x="554673" y="3048000"/>
            <a:ext cx="2500630" cy="125412"/>
          </a:xfrm>
          <a:prstGeom prst="roundRect">
            <a:avLst>
              <a:gd name="adj" fmla="val 28356"/>
            </a:avLst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chemeClr val="hlink">
                  <a:alpha val="7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FF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black">
          <a:xfrm>
            <a:off x="631825" y="3048000"/>
            <a:ext cx="23082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/>
              <a:t>Xung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đột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quân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sự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Nga</a:t>
            </a:r>
            <a:r>
              <a:rPr lang="en-US" sz="2000" b="1" dirty="0" smtClean="0"/>
              <a:t> - </a:t>
            </a:r>
            <a:r>
              <a:rPr lang="en-US" sz="2000" b="1" dirty="0" err="1"/>
              <a:t>Ucraina</a:t>
            </a:r>
            <a:endParaRPr lang="en-US" sz="20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gray">
          <a:xfrm>
            <a:off x="152400" y="2514600"/>
            <a:ext cx="525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Về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những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điểm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nóng</a:t>
            </a:r>
            <a:r>
              <a:rPr lang="en-US" sz="2000" b="1" dirty="0">
                <a:solidFill>
                  <a:srgbClr val="C00000"/>
                </a:solidFill>
              </a:rPr>
              <a:t> ở </a:t>
            </a:r>
            <a:r>
              <a:rPr lang="en-US" sz="2000" b="1" dirty="0" err="1">
                <a:solidFill>
                  <a:srgbClr val="C00000"/>
                </a:solidFill>
              </a:rPr>
              <a:t>khu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vực</a:t>
            </a:r>
            <a:r>
              <a:rPr lang="en-US" sz="2000" b="1" dirty="0">
                <a:solidFill>
                  <a:srgbClr val="C00000"/>
                </a:solidFill>
              </a:rPr>
              <a:t>: </a:t>
            </a:r>
            <a:endParaRPr lang="en-US" sz="2000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gray">
          <a:xfrm>
            <a:off x="304801" y="3733800"/>
            <a:ext cx="2816224" cy="2605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US" sz="2000" b="1" i="1" dirty="0" smtClean="0"/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chưa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có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hồi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kết</a:t>
            </a:r>
            <a:r>
              <a:rPr lang="en-US" sz="2000" b="1" i="1" dirty="0">
                <a:solidFill>
                  <a:srgbClr val="002060"/>
                </a:solidFill>
              </a:rPr>
              <a:t>, </a:t>
            </a:r>
            <a:r>
              <a:rPr lang="en-US" sz="2000" b="1" i="1" dirty="0" err="1">
                <a:solidFill>
                  <a:srgbClr val="002060"/>
                </a:solidFill>
              </a:rPr>
              <a:t>khó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đàm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phán</a:t>
            </a:r>
            <a:r>
              <a:rPr lang="en-US" sz="2000" b="1" i="1" dirty="0">
                <a:solidFill>
                  <a:srgbClr val="002060"/>
                </a:solidFill>
              </a:rPr>
              <a:t>, </a:t>
            </a:r>
            <a:r>
              <a:rPr lang="en-US" sz="2000" b="1" i="1" dirty="0" err="1">
                <a:solidFill>
                  <a:srgbClr val="002060"/>
                </a:solidFill>
              </a:rPr>
              <a:t>đến</a:t>
            </a:r>
            <a:r>
              <a:rPr lang="en-US" sz="2000" b="1" i="1" dirty="0">
                <a:solidFill>
                  <a:srgbClr val="002060"/>
                </a:solidFill>
              </a:rPr>
              <a:t> nay </a:t>
            </a:r>
            <a:r>
              <a:rPr lang="en-US" sz="2000" b="1" i="1" dirty="0" err="1">
                <a:solidFill>
                  <a:srgbClr val="002060"/>
                </a:solidFill>
              </a:rPr>
              <a:t>chưa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có</a:t>
            </a:r>
            <a:r>
              <a:rPr lang="en-US" sz="2000" b="1" i="1" dirty="0">
                <a:solidFill>
                  <a:srgbClr val="002060"/>
                </a:solidFill>
              </a:rPr>
              <a:t> 01 </a:t>
            </a:r>
            <a:r>
              <a:rPr lang="en-US" sz="2000" b="1" i="1" dirty="0" err="1">
                <a:solidFill>
                  <a:srgbClr val="002060"/>
                </a:solidFill>
              </a:rPr>
              <a:t>giải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pháp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nào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để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chấm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dứt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chiến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tranh</a:t>
            </a:r>
            <a:r>
              <a:rPr lang="en-US" sz="2000" b="1" dirty="0">
                <a:solidFill>
                  <a:srgbClr val="002060"/>
                </a:solidFill>
              </a:rPr>
              <a:t>; 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eaLnBrk="0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US" sz="2000" b="1" i="1" dirty="0"/>
              <a:t> </a:t>
            </a:r>
            <a:r>
              <a:rPr lang="en-US" sz="2000" b="1" i="1" dirty="0" err="1" smtClean="0">
                <a:solidFill>
                  <a:srgbClr val="006600"/>
                </a:solidFill>
              </a:rPr>
              <a:t>Dự</a:t>
            </a:r>
            <a:r>
              <a:rPr lang="en-US" sz="2000" b="1" i="1" dirty="0" smtClean="0">
                <a:solidFill>
                  <a:srgbClr val="006600"/>
                </a:solidFill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</a:rPr>
              <a:t>báo</a:t>
            </a:r>
            <a:r>
              <a:rPr lang="en-US" sz="2000" b="1" i="1" dirty="0">
                <a:solidFill>
                  <a:srgbClr val="006600"/>
                </a:solidFill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</a:rPr>
              <a:t>sẽ</a:t>
            </a:r>
            <a:r>
              <a:rPr lang="en-US" sz="2000" b="1" i="1" dirty="0">
                <a:solidFill>
                  <a:srgbClr val="006600"/>
                </a:solidFill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</a:rPr>
              <a:t>không</a:t>
            </a:r>
            <a:r>
              <a:rPr lang="en-US" sz="2000" b="1" i="1" dirty="0">
                <a:solidFill>
                  <a:srgbClr val="006600"/>
                </a:solidFill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</a:rPr>
              <a:t>kéo</a:t>
            </a:r>
            <a:r>
              <a:rPr lang="en-US" sz="2000" b="1" i="1" dirty="0">
                <a:solidFill>
                  <a:srgbClr val="006600"/>
                </a:solidFill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</a:rPr>
              <a:t>dài</a:t>
            </a:r>
            <a:r>
              <a:rPr lang="en-US" sz="2000" b="1" i="1" dirty="0">
                <a:solidFill>
                  <a:srgbClr val="006600"/>
                </a:solidFill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</a:rPr>
              <a:t>quá</a:t>
            </a:r>
            <a:r>
              <a:rPr lang="en-US" sz="2000" b="1" i="1" dirty="0">
                <a:solidFill>
                  <a:srgbClr val="006600"/>
                </a:solidFill>
              </a:rPr>
              <a:t> </a:t>
            </a:r>
            <a:r>
              <a:rPr lang="en-US" sz="2000" b="1" i="1" dirty="0" err="1">
                <a:solidFill>
                  <a:srgbClr val="006600"/>
                </a:solidFill>
              </a:rPr>
              <a:t>năm</a:t>
            </a:r>
            <a:r>
              <a:rPr lang="en-US" sz="2000" b="1" i="1" dirty="0">
                <a:solidFill>
                  <a:srgbClr val="006600"/>
                </a:solidFill>
              </a:rPr>
              <a:t> 2024.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endParaRPr lang="en-US" sz="2000" b="1" dirty="0">
              <a:solidFill>
                <a:srgbClr val="006600"/>
              </a:solidFill>
              <a:cs typeface="Arial" charset="0"/>
            </a:endParaRPr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gray">
          <a:xfrm>
            <a:off x="3276599" y="3657600"/>
            <a:ext cx="2606675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US" sz="2000" b="1" i="1" dirty="0" smtClean="0">
                <a:solidFill>
                  <a:srgbClr val="0000CC"/>
                </a:solidFill>
              </a:rPr>
              <a:t> </a:t>
            </a:r>
            <a:r>
              <a:rPr lang="en-US" sz="1900" b="1" i="1" dirty="0" err="1" smtClean="0">
                <a:solidFill>
                  <a:srgbClr val="0000CC"/>
                </a:solidFill>
              </a:rPr>
              <a:t>là</a:t>
            </a:r>
            <a:r>
              <a:rPr lang="en-US" sz="1900" b="1" i="1" dirty="0" smtClean="0">
                <a:solidFill>
                  <a:srgbClr val="0000CC"/>
                </a:solidFill>
              </a:rPr>
              <a:t> </a:t>
            </a:r>
            <a:r>
              <a:rPr lang="en-US" sz="1900" b="1" i="1" dirty="0" err="1">
                <a:solidFill>
                  <a:srgbClr val="0000CC"/>
                </a:solidFill>
              </a:rPr>
              <a:t>sự</a:t>
            </a:r>
            <a:r>
              <a:rPr lang="en-US" sz="1900" b="1" i="1" dirty="0">
                <a:solidFill>
                  <a:srgbClr val="0000CC"/>
                </a:solidFill>
              </a:rPr>
              <a:t> </a:t>
            </a:r>
            <a:r>
              <a:rPr lang="en-US" sz="1900" b="1" i="1" dirty="0" err="1">
                <a:solidFill>
                  <a:srgbClr val="0000CC"/>
                </a:solidFill>
              </a:rPr>
              <a:t>cạnh</a:t>
            </a:r>
            <a:r>
              <a:rPr lang="en-US" sz="1900" b="1" i="1" dirty="0">
                <a:solidFill>
                  <a:srgbClr val="0000CC"/>
                </a:solidFill>
              </a:rPr>
              <a:t> </a:t>
            </a:r>
            <a:r>
              <a:rPr lang="en-US" sz="1900" b="1" i="1" dirty="0" err="1">
                <a:solidFill>
                  <a:srgbClr val="0000CC"/>
                </a:solidFill>
              </a:rPr>
              <a:t>tranh</a:t>
            </a:r>
            <a:r>
              <a:rPr lang="en-US" sz="1900" b="1" i="1" dirty="0">
                <a:solidFill>
                  <a:srgbClr val="0000CC"/>
                </a:solidFill>
              </a:rPr>
              <a:t> </a:t>
            </a:r>
            <a:r>
              <a:rPr lang="en-US" sz="1900" b="1" i="1" dirty="0" err="1">
                <a:solidFill>
                  <a:srgbClr val="0000CC"/>
                </a:solidFill>
              </a:rPr>
              <a:t>chiến</a:t>
            </a:r>
            <a:r>
              <a:rPr lang="en-US" sz="1900" b="1" i="1" dirty="0">
                <a:solidFill>
                  <a:srgbClr val="0000CC"/>
                </a:solidFill>
              </a:rPr>
              <a:t> </a:t>
            </a:r>
            <a:r>
              <a:rPr lang="en-US" sz="1900" b="1" i="1" dirty="0" err="1">
                <a:solidFill>
                  <a:srgbClr val="0000CC"/>
                </a:solidFill>
              </a:rPr>
              <a:t>lược</a:t>
            </a:r>
            <a:r>
              <a:rPr lang="en-US" sz="1900" b="1" i="1" dirty="0">
                <a:solidFill>
                  <a:srgbClr val="0000CC"/>
                </a:solidFill>
              </a:rPr>
              <a:t> </a:t>
            </a:r>
            <a:r>
              <a:rPr lang="en-US" sz="1900" b="1" i="1" dirty="0" err="1">
                <a:solidFill>
                  <a:srgbClr val="0000CC"/>
                </a:solidFill>
              </a:rPr>
              <a:t>của</a:t>
            </a:r>
            <a:r>
              <a:rPr lang="en-US" sz="1900" b="1" i="1" dirty="0">
                <a:solidFill>
                  <a:srgbClr val="0000CC"/>
                </a:solidFill>
              </a:rPr>
              <a:t> </a:t>
            </a:r>
            <a:r>
              <a:rPr lang="en-US" sz="1900" b="1" i="1" dirty="0" err="1">
                <a:solidFill>
                  <a:srgbClr val="0000CC"/>
                </a:solidFill>
              </a:rPr>
              <a:t>Mỹ</a:t>
            </a:r>
            <a:r>
              <a:rPr lang="en-US" sz="1900" b="1" i="1" dirty="0">
                <a:solidFill>
                  <a:srgbClr val="0000CC"/>
                </a:solidFill>
              </a:rPr>
              <a:t> - </a:t>
            </a:r>
            <a:r>
              <a:rPr lang="en-US" sz="1900" b="1" i="1" dirty="0" err="1">
                <a:solidFill>
                  <a:srgbClr val="0000CC"/>
                </a:solidFill>
              </a:rPr>
              <a:t>Trung</a:t>
            </a:r>
            <a:r>
              <a:rPr lang="en-US" sz="1900" b="1" i="1" dirty="0">
                <a:solidFill>
                  <a:srgbClr val="0000CC"/>
                </a:solidFill>
              </a:rPr>
              <a:t> </a:t>
            </a:r>
            <a:r>
              <a:rPr lang="en-US" sz="1900" b="1" i="1" dirty="0" err="1">
                <a:solidFill>
                  <a:srgbClr val="0000CC"/>
                </a:solidFill>
              </a:rPr>
              <a:t>Quốc</a:t>
            </a:r>
            <a:r>
              <a:rPr lang="en-US" sz="1900" b="1" i="1" dirty="0">
                <a:solidFill>
                  <a:srgbClr val="0000CC"/>
                </a:solidFill>
              </a:rPr>
              <a:t>; </a:t>
            </a:r>
            <a:r>
              <a:rPr lang="en-US" sz="1900" i="1" dirty="0" err="1">
                <a:solidFill>
                  <a:srgbClr val="0000CC"/>
                </a:solidFill>
              </a:rPr>
              <a:t>Mỹ</a:t>
            </a:r>
            <a:r>
              <a:rPr lang="en-US" sz="1900" i="1" dirty="0">
                <a:solidFill>
                  <a:srgbClr val="0000CC"/>
                </a:solidFill>
              </a:rPr>
              <a:t> </a:t>
            </a:r>
            <a:r>
              <a:rPr lang="en-US" sz="1900" i="1" dirty="0" err="1" smtClean="0">
                <a:solidFill>
                  <a:srgbClr val="0000CC"/>
                </a:solidFill>
              </a:rPr>
              <a:t>muốn</a:t>
            </a:r>
            <a:r>
              <a:rPr lang="en-US" sz="1900" i="1" dirty="0" smtClean="0">
                <a:solidFill>
                  <a:srgbClr val="0000CC"/>
                </a:solidFill>
              </a:rPr>
              <a:t> </a:t>
            </a:r>
            <a:r>
              <a:rPr lang="en-US" sz="1900" i="1" dirty="0" err="1" smtClean="0">
                <a:solidFill>
                  <a:srgbClr val="0000CC"/>
                </a:solidFill>
              </a:rPr>
              <a:t>chống</a:t>
            </a:r>
            <a:r>
              <a:rPr lang="en-US" sz="1900" i="1" dirty="0" smtClean="0">
                <a:solidFill>
                  <a:srgbClr val="0000CC"/>
                </a:solidFill>
              </a:rPr>
              <a:t> </a:t>
            </a:r>
            <a:r>
              <a:rPr lang="en-US" sz="1900" i="1" dirty="0" err="1">
                <a:solidFill>
                  <a:srgbClr val="0000CC"/>
                </a:solidFill>
              </a:rPr>
              <a:t>lại</a:t>
            </a:r>
            <a:r>
              <a:rPr lang="en-US" sz="1900" i="1" dirty="0">
                <a:solidFill>
                  <a:srgbClr val="0000CC"/>
                </a:solidFill>
              </a:rPr>
              <a:t> </a:t>
            </a:r>
            <a:r>
              <a:rPr lang="en-US" sz="1900" i="1" dirty="0" err="1">
                <a:solidFill>
                  <a:srgbClr val="0000CC"/>
                </a:solidFill>
              </a:rPr>
              <a:t>ảnh</a:t>
            </a:r>
            <a:r>
              <a:rPr lang="en-US" sz="1900" i="1" dirty="0">
                <a:solidFill>
                  <a:srgbClr val="0000CC"/>
                </a:solidFill>
              </a:rPr>
              <a:t> </a:t>
            </a:r>
            <a:r>
              <a:rPr lang="en-US" sz="1900" i="1" dirty="0" err="1">
                <a:solidFill>
                  <a:srgbClr val="0000CC"/>
                </a:solidFill>
              </a:rPr>
              <a:t>hưởng</a:t>
            </a:r>
            <a:r>
              <a:rPr lang="en-US" sz="1900" i="1" dirty="0">
                <a:solidFill>
                  <a:srgbClr val="0000CC"/>
                </a:solidFill>
              </a:rPr>
              <a:t> </a:t>
            </a:r>
            <a:r>
              <a:rPr lang="en-US" sz="1900" i="1" dirty="0" err="1">
                <a:solidFill>
                  <a:srgbClr val="0000CC"/>
                </a:solidFill>
              </a:rPr>
              <a:t>ngày</a:t>
            </a:r>
            <a:r>
              <a:rPr lang="en-US" sz="1900" i="1" dirty="0">
                <a:solidFill>
                  <a:srgbClr val="0000CC"/>
                </a:solidFill>
              </a:rPr>
              <a:t> </a:t>
            </a:r>
            <a:r>
              <a:rPr lang="en-US" sz="1900" i="1" dirty="0" err="1">
                <a:solidFill>
                  <a:srgbClr val="0000CC"/>
                </a:solidFill>
              </a:rPr>
              <a:t>càng</a:t>
            </a:r>
            <a:r>
              <a:rPr lang="en-US" sz="1900" i="1" dirty="0">
                <a:solidFill>
                  <a:srgbClr val="0000CC"/>
                </a:solidFill>
              </a:rPr>
              <a:t> </a:t>
            </a:r>
            <a:r>
              <a:rPr lang="en-US" sz="1900" i="1" dirty="0" err="1">
                <a:solidFill>
                  <a:srgbClr val="0000CC"/>
                </a:solidFill>
              </a:rPr>
              <a:t>gia</a:t>
            </a:r>
            <a:r>
              <a:rPr lang="en-US" sz="1900" i="1" dirty="0">
                <a:solidFill>
                  <a:srgbClr val="0000CC"/>
                </a:solidFill>
              </a:rPr>
              <a:t> </a:t>
            </a:r>
            <a:r>
              <a:rPr lang="en-US" sz="1900" i="1" dirty="0" err="1">
                <a:solidFill>
                  <a:srgbClr val="0000CC"/>
                </a:solidFill>
              </a:rPr>
              <a:t>tăng</a:t>
            </a:r>
            <a:r>
              <a:rPr lang="en-US" sz="1900" i="1" dirty="0">
                <a:solidFill>
                  <a:srgbClr val="0000CC"/>
                </a:solidFill>
              </a:rPr>
              <a:t> </a:t>
            </a:r>
            <a:r>
              <a:rPr lang="en-US" sz="1900" i="1" dirty="0" err="1">
                <a:solidFill>
                  <a:srgbClr val="0000CC"/>
                </a:solidFill>
              </a:rPr>
              <a:t>của</a:t>
            </a:r>
            <a:r>
              <a:rPr lang="en-US" sz="1900" i="1" dirty="0">
                <a:solidFill>
                  <a:srgbClr val="0000CC"/>
                </a:solidFill>
              </a:rPr>
              <a:t> </a:t>
            </a:r>
            <a:r>
              <a:rPr lang="en-US" sz="1900" i="1" dirty="0" err="1">
                <a:solidFill>
                  <a:srgbClr val="0000CC"/>
                </a:solidFill>
              </a:rPr>
              <a:t>Trung</a:t>
            </a:r>
            <a:r>
              <a:rPr lang="en-US" sz="1900" i="1" dirty="0">
                <a:solidFill>
                  <a:srgbClr val="0000CC"/>
                </a:solidFill>
              </a:rPr>
              <a:t> </a:t>
            </a:r>
            <a:r>
              <a:rPr lang="en-US" sz="1900" i="1" dirty="0" err="1">
                <a:solidFill>
                  <a:srgbClr val="0000CC"/>
                </a:solidFill>
              </a:rPr>
              <a:t>Quốc</a:t>
            </a:r>
            <a:r>
              <a:rPr lang="en-US" sz="1900" i="1" dirty="0">
                <a:solidFill>
                  <a:srgbClr val="0000CC"/>
                </a:solidFill>
              </a:rPr>
              <a:t> ở </a:t>
            </a:r>
            <a:r>
              <a:rPr lang="en-US" sz="1900" i="1" dirty="0" err="1" smtClean="0">
                <a:solidFill>
                  <a:srgbClr val="0000CC"/>
                </a:solidFill>
              </a:rPr>
              <a:t>châu</a:t>
            </a:r>
            <a:r>
              <a:rPr lang="en-US" sz="1900" i="1" dirty="0" smtClean="0">
                <a:solidFill>
                  <a:srgbClr val="0000CC"/>
                </a:solidFill>
              </a:rPr>
              <a:t> Á.</a:t>
            </a:r>
            <a:r>
              <a:rPr lang="en-US" sz="1900" i="1" dirty="0" smtClean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sz="1900" b="1" i="1" dirty="0" err="1" smtClean="0">
                <a:solidFill>
                  <a:srgbClr val="C00000"/>
                </a:solidFill>
                <a:cs typeface="Arial" charset="0"/>
              </a:rPr>
              <a:t>Nhưng</a:t>
            </a:r>
            <a:r>
              <a:rPr lang="en-US" sz="1900" b="1" i="1" dirty="0" smtClean="0">
                <a:solidFill>
                  <a:srgbClr val="C00000"/>
                </a:solidFill>
                <a:cs typeface="Arial" charset="0"/>
              </a:rPr>
              <a:t> 02 </a:t>
            </a:r>
            <a:r>
              <a:rPr lang="en-US" sz="1900" b="1" i="1" dirty="0" err="1" smtClean="0">
                <a:solidFill>
                  <a:srgbClr val="C00000"/>
                </a:solidFill>
                <a:cs typeface="Arial" charset="0"/>
              </a:rPr>
              <a:t>bên</a:t>
            </a:r>
            <a:r>
              <a:rPr lang="en-US" sz="1900" b="1" i="1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1900" b="1" i="1" dirty="0" err="1" smtClean="0">
                <a:solidFill>
                  <a:srgbClr val="C00000"/>
                </a:solidFill>
                <a:cs typeface="Arial" charset="0"/>
              </a:rPr>
              <a:t>vẫn</a:t>
            </a:r>
            <a:r>
              <a:rPr lang="en-US" sz="1900" b="1" i="1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1900" b="1" i="1" dirty="0" err="1" smtClean="0">
                <a:solidFill>
                  <a:srgbClr val="C00000"/>
                </a:solidFill>
                <a:cs typeface="Arial" charset="0"/>
              </a:rPr>
              <a:t>nỗ</a:t>
            </a:r>
            <a:r>
              <a:rPr lang="en-US" sz="1900" b="1" i="1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1900" b="1" i="1" dirty="0" err="1" smtClean="0">
                <a:solidFill>
                  <a:srgbClr val="C00000"/>
                </a:solidFill>
                <a:cs typeface="Arial" charset="0"/>
              </a:rPr>
              <a:t>lực</a:t>
            </a:r>
            <a:r>
              <a:rPr lang="en-US" sz="1900" b="1" i="1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1900" b="1" i="1" dirty="0" err="1" smtClean="0">
                <a:solidFill>
                  <a:srgbClr val="C00000"/>
                </a:solidFill>
                <a:cs typeface="Arial" charset="0"/>
              </a:rPr>
              <a:t>tránh</a:t>
            </a:r>
            <a:r>
              <a:rPr lang="en-US" sz="1900" b="1" i="1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1900" b="1" i="1" dirty="0" err="1" smtClean="0">
                <a:solidFill>
                  <a:srgbClr val="C00000"/>
                </a:solidFill>
                <a:cs typeface="Arial" charset="0"/>
              </a:rPr>
              <a:t>đối</a:t>
            </a:r>
            <a:r>
              <a:rPr lang="en-US" sz="1900" b="1" i="1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1900" b="1" i="1" dirty="0" err="1" smtClean="0">
                <a:solidFill>
                  <a:srgbClr val="C00000"/>
                </a:solidFill>
                <a:cs typeface="Arial" charset="0"/>
              </a:rPr>
              <a:t>đầu</a:t>
            </a:r>
            <a:r>
              <a:rPr lang="en-US" sz="1900" b="1" i="1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1900" b="1" i="1" dirty="0" err="1" smtClean="0">
                <a:solidFill>
                  <a:srgbClr val="C00000"/>
                </a:solidFill>
                <a:cs typeface="Arial" charset="0"/>
              </a:rPr>
              <a:t>trực</a:t>
            </a:r>
            <a:r>
              <a:rPr lang="en-US" sz="1900" b="1" i="1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1900" b="1" i="1" dirty="0" err="1" smtClean="0">
                <a:solidFill>
                  <a:srgbClr val="C00000"/>
                </a:solidFill>
                <a:cs typeface="Arial" charset="0"/>
              </a:rPr>
              <a:t>tiếp</a:t>
            </a:r>
            <a:endParaRPr lang="en-US" sz="1900" b="1" i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44052" name="Text Box 20"/>
          <p:cNvSpPr txBox="1">
            <a:spLocks noChangeArrowheads="1"/>
          </p:cNvSpPr>
          <p:nvPr/>
        </p:nvSpPr>
        <p:spPr bwMode="gray">
          <a:xfrm>
            <a:off x="6059488" y="3657600"/>
            <a:ext cx="270351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000" b="1" dirty="0" err="1"/>
              <a:t>Triều</a:t>
            </a:r>
            <a:r>
              <a:rPr lang="en-US" sz="2000" b="1" dirty="0"/>
              <a:t> </a:t>
            </a:r>
            <a:r>
              <a:rPr lang="en-US" sz="2000" b="1" dirty="0" err="1" smtClean="0"/>
              <a:t>Tiên</a:t>
            </a:r>
            <a:r>
              <a:rPr lang="en-US" sz="2000" b="1" dirty="0" smtClean="0"/>
              <a:t> </a:t>
            </a:r>
            <a:r>
              <a:rPr lang="en-US" sz="2000" b="1" dirty="0" err="1"/>
              <a:t>tuyên</a:t>
            </a:r>
            <a:r>
              <a:rPr lang="en-US" sz="2000" b="1" dirty="0"/>
              <a:t> </a:t>
            </a:r>
            <a:r>
              <a:rPr lang="en-US" sz="2000" b="1" dirty="0" err="1"/>
              <a:t>bố</a:t>
            </a:r>
            <a:r>
              <a:rPr lang="en-US" sz="2000" b="1" dirty="0"/>
              <a:t> </a:t>
            </a:r>
            <a:r>
              <a:rPr lang="en-US" sz="2000" b="1" dirty="0" err="1"/>
              <a:t>là</a:t>
            </a:r>
            <a:r>
              <a:rPr lang="en-US" sz="2000" b="1" dirty="0"/>
              <a:t> </a:t>
            </a:r>
            <a:r>
              <a:rPr lang="en-US" sz="2000" b="1" dirty="0" err="1"/>
              <a:t>cường</a:t>
            </a:r>
            <a:r>
              <a:rPr lang="en-US" sz="2000" b="1" dirty="0"/>
              <a:t> </a:t>
            </a:r>
            <a:r>
              <a:rPr lang="en-US" sz="2000" b="1" dirty="0" err="1"/>
              <a:t>quốc</a:t>
            </a:r>
            <a:r>
              <a:rPr lang="en-US" sz="2000" b="1" dirty="0"/>
              <a:t> </a:t>
            </a:r>
            <a:r>
              <a:rPr lang="en-US" sz="2000" b="1" dirty="0" err="1"/>
              <a:t>hạt</a:t>
            </a:r>
            <a:r>
              <a:rPr lang="en-US" sz="2000" b="1" dirty="0"/>
              <a:t> </a:t>
            </a:r>
            <a:r>
              <a:rPr lang="en-US" sz="2000" b="1" dirty="0" err="1"/>
              <a:t>nhân</a:t>
            </a:r>
            <a:r>
              <a:rPr lang="en-US" sz="2000" b="1" dirty="0"/>
              <a:t>, </a:t>
            </a:r>
            <a:r>
              <a:rPr lang="en-US" sz="2000" b="1" dirty="0" err="1"/>
              <a:t>đã</a:t>
            </a:r>
            <a:r>
              <a:rPr lang="en-US" sz="2000" b="1" dirty="0"/>
              <a:t> </a:t>
            </a:r>
            <a:r>
              <a:rPr lang="en-US" sz="2000" b="1" dirty="0" err="1"/>
              <a:t>sở</a:t>
            </a:r>
            <a:r>
              <a:rPr lang="en-US" sz="2000" b="1" dirty="0"/>
              <a:t> </a:t>
            </a:r>
            <a:r>
              <a:rPr lang="en-US" sz="2000" b="1" dirty="0" err="1"/>
              <a:t>hữu</a:t>
            </a:r>
            <a:r>
              <a:rPr lang="en-US" sz="2000" b="1" dirty="0"/>
              <a:t> </a:t>
            </a:r>
            <a:r>
              <a:rPr lang="en-US" sz="2000" b="1" dirty="0" err="1"/>
              <a:t>lực</a:t>
            </a:r>
            <a:r>
              <a:rPr lang="en-US" sz="2000" b="1" dirty="0"/>
              <a:t> </a:t>
            </a:r>
            <a:r>
              <a:rPr lang="en-US" sz="2000" b="1" dirty="0" err="1"/>
              <a:t>lượng</a:t>
            </a:r>
            <a:r>
              <a:rPr lang="en-US" sz="2000" b="1" dirty="0"/>
              <a:t> </a:t>
            </a:r>
            <a:r>
              <a:rPr lang="en-US" sz="2000" b="1" dirty="0" err="1"/>
              <a:t>hạt</a:t>
            </a:r>
            <a:r>
              <a:rPr lang="en-US" sz="2000" b="1" dirty="0"/>
              <a:t> </a:t>
            </a:r>
            <a:r>
              <a:rPr lang="en-US" sz="2000" b="1" dirty="0" err="1"/>
              <a:t>nhân</a:t>
            </a:r>
            <a:r>
              <a:rPr lang="en-US" sz="2000" b="1" dirty="0"/>
              <a:t> </a:t>
            </a:r>
            <a:r>
              <a:rPr lang="en-US" sz="2000" b="1" dirty="0" err="1"/>
              <a:t>mạnh</a:t>
            </a:r>
            <a:r>
              <a:rPr lang="en-US" sz="2000" b="1" dirty="0"/>
              <a:t> </a:t>
            </a:r>
            <a:r>
              <a:rPr lang="en-US" sz="2000" b="1" dirty="0" err="1"/>
              <a:t>nhất</a:t>
            </a:r>
            <a:r>
              <a:rPr lang="en-US" sz="2000" b="1" dirty="0"/>
              <a:t> </a:t>
            </a:r>
            <a:r>
              <a:rPr lang="en-US" sz="2000" b="1" dirty="0" err="1"/>
              <a:t>thế</a:t>
            </a:r>
            <a:r>
              <a:rPr lang="en-US" sz="2000" b="1" dirty="0"/>
              <a:t> </a:t>
            </a:r>
            <a:r>
              <a:rPr lang="en-US" sz="2000" b="1" dirty="0" err="1"/>
              <a:t>giới</a:t>
            </a:r>
            <a:r>
              <a:rPr lang="en-US" sz="2000" b="1" dirty="0" smtClean="0"/>
              <a:t>.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b="1" i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000" b="1" i="1" dirty="0" err="1" smtClean="0">
                <a:solidFill>
                  <a:srgbClr val="993300"/>
                </a:solidFill>
                <a:cs typeface="Arial" charset="0"/>
              </a:rPr>
              <a:t>L</a:t>
            </a:r>
            <a:r>
              <a:rPr lang="en-US" sz="2000" b="1" i="1" dirty="0" err="1" smtClean="0">
                <a:solidFill>
                  <a:srgbClr val="993300"/>
                </a:solidFill>
              </a:rPr>
              <a:t>iên</a:t>
            </a:r>
            <a:r>
              <a:rPr lang="en-US" sz="2000" b="1" i="1" dirty="0" smtClean="0">
                <a:solidFill>
                  <a:srgbClr val="993300"/>
                </a:solidFill>
              </a:rPr>
              <a:t> </a:t>
            </a:r>
            <a:r>
              <a:rPr lang="en-US" sz="2000" b="1" i="1" dirty="0" err="1">
                <a:solidFill>
                  <a:srgbClr val="993300"/>
                </a:solidFill>
              </a:rPr>
              <a:t>tiếp</a:t>
            </a:r>
            <a:r>
              <a:rPr lang="en-US" sz="2000" b="1" i="1" dirty="0">
                <a:solidFill>
                  <a:srgbClr val="993300"/>
                </a:solidFill>
              </a:rPr>
              <a:t> </a:t>
            </a:r>
            <a:r>
              <a:rPr lang="en-US" sz="2000" b="1" i="1" dirty="0" err="1">
                <a:solidFill>
                  <a:srgbClr val="993300"/>
                </a:solidFill>
              </a:rPr>
              <a:t>bắn</a:t>
            </a:r>
            <a:r>
              <a:rPr lang="en-US" sz="2000" b="1" i="1" dirty="0">
                <a:solidFill>
                  <a:srgbClr val="993300"/>
                </a:solidFill>
              </a:rPr>
              <a:t> </a:t>
            </a:r>
            <a:r>
              <a:rPr lang="en-US" sz="2000" b="1" i="1" dirty="0" err="1">
                <a:solidFill>
                  <a:srgbClr val="993300"/>
                </a:solidFill>
              </a:rPr>
              <a:t>thử</a:t>
            </a:r>
            <a:r>
              <a:rPr lang="en-US" sz="2000" b="1" i="1" dirty="0">
                <a:solidFill>
                  <a:srgbClr val="993300"/>
                </a:solidFill>
              </a:rPr>
              <a:t> </a:t>
            </a:r>
            <a:r>
              <a:rPr lang="en-US" sz="2000" b="1" i="1" dirty="0" err="1">
                <a:solidFill>
                  <a:srgbClr val="993300"/>
                </a:solidFill>
              </a:rPr>
              <a:t>tên</a:t>
            </a:r>
            <a:r>
              <a:rPr lang="en-US" sz="2000" b="1" i="1" dirty="0">
                <a:solidFill>
                  <a:srgbClr val="993300"/>
                </a:solidFill>
              </a:rPr>
              <a:t> </a:t>
            </a:r>
            <a:r>
              <a:rPr lang="en-US" sz="2000" b="1" i="1" dirty="0" err="1">
                <a:solidFill>
                  <a:srgbClr val="993300"/>
                </a:solidFill>
              </a:rPr>
              <a:t>lửa</a:t>
            </a:r>
            <a:r>
              <a:rPr lang="en-US" sz="2000" b="1" i="1" dirty="0">
                <a:solidFill>
                  <a:srgbClr val="993300"/>
                </a:solidFill>
              </a:rPr>
              <a:t> </a:t>
            </a:r>
            <a:r>
              <a:rPr lang="en-US" sz="2000" b="1" i="1" dirty="0" err="1">
                <a:solidFill>
                  <a:srgbClr val="993300"/>
                </a:solidFill>
              </a:rPr>
              <a:t>đạn</a:t>
            </a:r>
            <a:r>
              <a:rPr lang="en-US" sz="2000" b="1" i="1" dirty="0">
                <a:solidFill>
                  <a:srgbClr val="993300"/>
                </a:solidFill>
              </a:rPr>
              <a:t> </a:t>
            </a:r>
            <a:r>
              <a:rPr lang="en-US" sz="2000" b="1" i="1" dirty="0" err="1">
                <a:solidFill>
                  <a:srgbClr val="993300"/>
                </a:solidFill>
              </a:rPr>
              <a:t>đạo</a:t>
            </a:r>
            <a:r>
              <a:rPr lang="en-US" sz="2000" b="1" i="1" dirty="0">
                <a:solidFill>
                  <a:srgbClr val="993300"/>
                </a:solidFill>
              </a:rPr>
              <a:t> </a:t>
            </a:r>
            <a:r>
              <a:rPr lang="en-US" sz="2000" b="1" i="1" dirty="0" err="1">
                <a:solidFill>
                  <a:srgbClr val="993300"/>
                </a:solidFill>
              </a:rPr>
              <a:t>xuyên</a:t>
            </a:r>
            <a:r>
              <a:rPr lang="en-US" sz="2000" b="1" i="1" dirty="0">
                <a:solidFill>
                  <a:srgbClr val="993300"/>
                </a:solidFill>
              </a:rPr>
              <a:t> </a:t>
            </a:r>
            <a:r>
              <a:rPr lang="en-US" sz="2000" b="1" i="1" dirty="0" err="1">
                <a:solidFill>
                  <a:srgbClr val="993300"/>
                </a:solidFill>
              </a:rPr>
              <a:t>lục</a:t>
            </a:r>
            <a:r>
              <a:rPr lang="en-US" sz="2000" b="1" i="1" dirty="0">
                <a:solidFill>
                  <a:srgbClr val="993300"/>
                </a:solidFill>
              </a:rPr>
              <a:t> </a:t>
            </a:r>
            <a:r>
              <a:rPr lang="en-US" sz="2000" b="1" i="1" dirty="0" err="1">
                <a:solidFill>
                  <a:srgbClr val="993300"/>
                </a:solidFill>
              </a:rPr>
              <a:t>địa</a:t>
            </a:r>
            <a:r>
              <a:rPr lang="en-US" sz="2000" b="1" i="1" dirty="0">
                <a:solidFill>
                  <a:srgbClr val="993300"/>
                </a:solidFill>
              </a:rPr>
              <a:t> </a:t>
            </a:r>
            <a:r>
              <a:rPr lang="en-US" sz="2000" b="1" i="1" dirty="0" err="1">
                <a:solidFill>
                  <a:srgbClr val="993300"/>
                </a:solidFill>
              </a:rPr>
              <a:t>khiến</a:t>
            </a:r>
            <a:r>
              <a:rPr lang="en-US" sz="2000" b="1" i="1" dirty="0">
                <a:solidFill>
                  <a:srgbClr val="993300"/>
                </a:solidFill>
              </a:rPr>
              <a:t> </a:t>
            </a:r>
            <a:r>
              <a:rPr lang="en-US" sz="2000" b="1" i="1" dirty="0" err="1">
                <a:solidFill>
                  <a:srgbClr val="993300"/>
                </a:solidFill>
              </a:rPr>
              <a:t>thế</a:t>
            </a:r>
            <a:r>
              <a:rPr lang="en-US" sz="2000" b="1" i="1" dirty="0">
                <a:solidFill>
                  <a:srgbClr val="993300"/>
                </a:solidFill>
              </a:rPr>
              <a:t> </a:t>
            </a:r>
            <a:r>
              <a:rPr lang="en-US" sz="2000" b="1" i="1" dirty="0" err="1">
                <a:solidFill>
                  <a:srgbClr val="993300"/>
                </a:solidFill>
              </a:rPr>
              <a:t>giới</a:t>
            </a:r>
            <a:r>
              <a:rPr lang="en-US" sz="2000" b="1" i="1" dirty="0">
                <a:solidFill>
                  <a:srgbClr val="993300"/>
                </a:solidFill>
              </a:rPr>
              <a:t> lo </a:t>
            </a:r>
            <a:r>
              <a:rPr lang="en-US" sz="2000" b="1" i="1" dirty="0" err="1">
                <a:solidFill>
                  <a:srgbClr val="993300"/>
                </a:solidFill>
              </a:rPr>
              <a:t>ngại</a:t>
            </a:r>
            <a:r>
              <a:rPr lang="en-US" sz="2000" b="1" i="1" dirty="0" smtClean="0">
                <a:solidFill>
                  <a:srgbClr val="993300"/>
                </a:solidFill>
              </a:rPr>
              <a:t>./…</a:t>
            </a:r>
            <a:endParaRPr lang="en-US" sz="2000" b="1" i="1" dirty="0">
              <a:solidFill>
                <a:srgbClr val="993300"/>
              </a:solidFill>
              <a:cs typeface="Arial" charset="0"/>
            </a:endParaRPr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1" y="517525"/>
            <a:ext cx="9144000" cy="199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95000"/>
              <a:buFont typeface="Arial" charset="0"/>
              <a:buChar char="●"/>
            </a:pPr>
            <a:r>
              <a:rPr lang="en-US" sz="2000" b="1" dirty="0" smtClean="0"/>
              <a:t> </a:t>
            </a:r>
            <a:r>
              <a:rPr lang="en-US" sz="2000" b="1" i="1" dirty="0" err="1" smtClean="0">
                <a:solidFill>
                  <a:srgbClr val="0000CC"/>
                </a:solidFill>
              </a:rPr>
              <a:t>Đây</a:t>
            </a:r>
            <a:r>
              <a:rPr lang="en-US" sz="2000" b="1" i="1" dirty="0" smtClean="0">
                <a:solidFill>
                  <a:srgbClr val="0000CC"/>
                </a:solidFill>
              </a:rPr>
              <a:t> </a:t>
            </a:r>
            <a:r>
              <a:rPr lang="en-US" sz="2000" b="1" i="1" u="sng" dirty="0" err="1" smtClean="0">
                <a:solidFill>
                  <a:srgbClr val="0000CC"/>
                </a:solidFill>
              </a:rPr>
              <a:t>là</a:t>
            </a:r>
            <a:r>
              <a:rPr lang="en-US" sz="2000" b="1" i="1" u="sng" dirty="0" smtClean="0">
                <a:solidFill>
                  <a:srgbClr val="0000CC"/>
                </a:solidFill>
              </a:rPr>
              <a:t> </a:t>
            </a:r>
            <a:r>
              <a:rPr lang="en-US" sz="2000" b="1" i="1" u="sng" dirty="0" err="1">
                <a:solidFill>
                  <a:srgbClr val="0000CC"/>
                </a:solidFill>
              </a:rPr>
              <a:t>khu</a:t>
            </a:r>
            <a:r>
              <a:rPr lang="en-US" sz="2000" b="1" i="1" u="sng" dirty="0">
                <a:solidFill>
                  <a:srgbClr val="0000CC"/>
                </a:solidFill>
              </a:rPr>
              <a:t> </a:t>
            </a:r>
            <a:r>
              <a:rPr lang="en-US" sz="2000" b="1" i="1" u="sng" dirty="0" err="1">
                <a:solidFill>
                  <a:srgbClr val="0000CC"/>
                </a:solidFill>
              </a:rPr>
              <a:t>vực</a:t>
            </a:r>
            <a:r>
              <a:rPr lang="en-US" sz="2000" b="1" i="1" u="sng" dirty="0">
                <a:solidFill>
                  <a:srgbClr val="0000CC"/>
                </a:solidFill>
              </a:rPr>
              <a:t> </a:t>
            </a:r>
            <a:r>
              <a:rPr lang="en-US" sz="2000" b="1" i="1" u="sng" dirty="0" err="1">
                <a:solidFill>
                  <a:srgbClr val="0000CC"/>
                </a:solidFill>
              </a:rPr>
              <a:t>phát</a:t>
            </a:r>
            <a:r>
              <a:rPr lang="en-US" sz="2000" b="1" i="1" u="sng" dirty="0">
                <a:solidFill>
                  <a:srgbClr val="0000CC"/>
                </a:solidFill>
              </a:rPr>
              <a:t> </a:t>
            </a:r>
            <a:r>
              <a:rPr lang="en-US" sz="2000" b="1" i="1" u="sng" dirty="0" err="1">
                <a:solidFill>
                  <a:srgbClr val="0000CC"/>
                </a:solidFill>
              </a:rPr>
              <a:t>triển</a:t>
            </a:r>
            <a:r>
              <a:rPr lang="en-US" sz="2000" b="1" i="1" u="sng" dirty="0">
                <a:solidFill>
                  <a:srgbClr val="0000CC"/>
                </a:solidFill>
              </a:rPr>
              <a:t> </a:t>
            </a:r>
            <a:r>
              <a:rPr lang="en-US" sz="2000" b="1" i="1" u="sng" dirty="0" err="1" smtClean="0">
                <a:solidFill>
                  <a:srgbClr val="0000CC"/>
                </a:solidFill>
              </a:rPr>
              <a:t>kinh</a:t>
            </a:r>
            <a:r>
              <a:rPr lang="en-US" sz="2000" b="1" i="1" u="sng" dirty="0" smtClean="0">
                <a:solidFill>
                  <a:srgbClr val="0000CC"/>
                </a:solidFill>
              </a:rPr>
              <a:t> </a:t>
            </a:r>
            <a:r>
              <a:rPr lang="en-US" sz="2000" b="1" i="1" u="sng" dirty="0" err="1" smtClean="0">
                <a:solidFill>
                  <a:srgbClr val="0000CC"/>
                </a:solidFill>
              </a:rPr>
              <a:t>tế</a:t>
            </a:r>
            <a:r>
              <a:rPr lang="en-US" sz="2000" b="1" i="1" u="sng" dirty="0" smtClean="0">
                <a:solidFill>
                  <a:srgbClr val="0000CC"/>
                </a:solidFill>
              </a:rPr>
              <a:t> </a:t>
            </a:r>
            <a:r>
              <a:rPr lang="en-US" sz="2000" b="1" i="1" u="sng" dirty="0" err="1" smtClean="0">
                <a:solidFill>
                  <a:srgbClr val="0000CC"/>
                </a:solidFill>
              </a:rPr>
              <a:t>năng</a:t>
            </a:r>
            <a:r>
              <a:rPr lang="en-US" sz="2000" b="1" i="1" u="sng" dirty="0" smtClean="0">
                <a:solidFill>
                  <a:srgbClr val="0000CC"/>
                </a:solidFill>
              </a:rPr>
              <a:t> </a:t>
            </a:r>
            <a:r>
              <a:rPr lang="en-US" sz="2000" b="1" i="1" u="sng" dirty="0" err="1">
                <a:solidFill>
                  <a:srgbClr val="0000CC"/>
                </a:solidFill>
              </a:rPr>
              <a:t>động</a:t>
            </a:r>
            <a:r>
              <a:rPr lang="en-US" sz="2000" b="1" i="1" u="sng" dirty="0">
                <a:solidFill>
                  <a:srgbClr val="0000CC"/>
                </a:solidFill>
              </a:rPr>
              <a:t> </a:t>
            </a:r>
            <a:r>
              <a:rPr lang="en-US" sz="2000" b="1" i="1" u="sng" dirty="0" err="1">
                <a:solidFill>
                  <a:srgbClr val="0000CC"/>
                </a:solidFill>
              </a:rPr>
              <a:t>nhất</a:t>
            </a:r>
            <a:r>
              <a:rPr lang="en-US" sz="2000" b="1" i="1" u="sng" dirty="0">
                <a:solidFill>
                  <a:srgbClr val="0000CC"/>
                </a:solidFill>
              </a:rPr>
              <a:t> </a:t>
            </a:r>
            <a:r>
              <a:rPr lang="en-US" sz="2000" b="1" i="1" u="sng" dirty="0" err="1">
                <a:solidFill>
                  <a:srgbClr val="0000CC"/>
                </a:solidFill>
              </a:rPr>
              <a:t>thế</a:t>
            </a:r>
            <a:r>
              <a:rPr lang="en-US" sz="2000" b="1" i="1" u="sng" dirty="0">
                <a:solidFill>
                  <a:srgbClr val="0000CC"/>
                </a:solidFill>
              </a:rPr>
              <a:t> </a:t>
            </a:r>
            <a:r>
              <a:rPr lang="en-US" sz="2000" b="1" i="1" u="sng" dirty="0" err="1" smtClean="0">
                <a:solidFill>
                  <a:srgbClr val="0000CC"/>
                </a:solidFill>
              </a:rPr>
              <a:t>giới</a:t>
            </a:r>
            <a:r>
              <a:rPr lang="en-US" sz="2000" b="1" dirty="0" smtClean="0">
                <a:solidFill>
                  <a:srgbClr val="0000CC"/>
                </a:solidFill>
              </a:rPr>
              <a:t>. </a:t>
            </a:r>
            <a:r>
              <a:rPr lang="en-US" sz="2000" b="1" dirty="0" err="1" smtClean="0">
                <a:solidFill>
                  <a:srgbClr val="993300"/>
                </a:solidFill>
              </a:rPr>
              <a:t>Có</a:t>
            </a:r>
            <a:r>
              <a:rPr lang="en-US" sz="2000" b="1" dirty="0" smtClean="0">
                <a:solidFill>
                  <a:srgbClr val="993300"/>
                </a:solidFill>
              </a:rPr>
              <a:t> </a:t>
            </a:r>
            <a:r>
              <a:rPr lang="en-US" sz="2000" b="1" dirty="0" err="1">
                <a:solidFill>
                  <a:srgbClr val="993300"/>
                </a:solidFill>
              </a:rPr>
              <a:t>vị</a:t>
            </a:r>
            <a:r>
              <a:rPr lang="en-US" sz="2000" b="1" dirty="0">
                <a:solidFill>
                  <a:srgbClr val="993300"/>
                </a:solidFill>
              </a:rPr>
              <a:t> </a:t>
            </a:r>
            <a:r>
              <a:rPr lang="en-US" sz="2000" b="1" i="1" u="sng" dirty="0" err="1">
                <a:solidFill>
                  <a:srgbClr val="993300"/>
                </a:solidFill>
              </a:rPr>
              <a:t>trí</a:t>
            </a:r>
            <a:r>
              <a:rPr lang="en-US" sz="2000" b="1" i="1" u="sng" dirty="0">
                <a:solidFill>
                  <a:srgbClr val="993300"/>
                </a:solidFill>
              </a:rPr>
              <a:t> </a:t>
            </a:r>
            <a:r>
              <a:rPr lang="en-US" sz="2000" b="1" i="1" u="sng" dirty="0" err="1">
                <a:solidFill>
                  <a:srgbClr val="993300"/>
                </a:solidFill>
              </a:rPr>
              <a:t>chiến</a:t>
            </a:r>
            <a:r>
              <a:rPr lang="en-US" sz="2000" b="1" i="1" u="sng" dirty="0">
                <a:solidFill>
                  <a:srgbClr val="993300"/>
                </a:solidFill>
              </a:rPr>
              <a:t> </a:t>
            </a:r>
            <a:r>
              <a:rPr lang="en-US" sz="2000" b="1" i="1" u="sng" dirty="0" err="1">
                <a:solidFill>
                  <a:srgbClr val="993300"/>
                </a:solidFill>
              </a:rPr>
              <a:t>lược</a:t>
            </a:r>
            <a:r>
              <a:rPr lang="en-US" sz="2000" b="1" i="1" u="sng" dirty="0">
                <a:solidFill>
                  <a:srgbClr val="993300"/>
                </a:solidFill>
              </a:rPr>
              <a:t> </a:t>
            </a:r>
            <a:r>
              <a:rPr lang="en-US" sz="2000" b="1" i="1" u="sng" dirty="0" err="1">
                <a:solidFill>
                  <a:srgbClr val="993300"/>
                </a:solidFill>
              </a:rPr>
              <a:t>ngày</a:t>
            </a:r>
            <a:r>
              <a:rPr lang="en-US" sz="2000" b="1" i="1" u="sng" dirty="0">
                <a:solidFill>
                  <a:srgbClr val="993300"/>
                </a:solidFill>
              </a:rPr>
              <a:t> </a:t>
            </a:r>
            <a:r>
              <a:rPr lang="en-US" sz="2000" b="1" i="1" u="sng" dirty="0" err="1">
                <a:solidFill>
                  <a:srgbClr val="993300"/>
                </a:solidFill>
              </a:rPr>
              <a:t>càng</a:t>
            </a:r>
            <a:r>
              <a:rPr lang="en-US" sz="2000" b="1" i="1" u="sng" dirty="0">
                <a:solidFill>
                  <a:srgbClr val="993300"/>
                </a:solidFill>
              </a:rPr>
              <a:t> </a:t>
            </a:r>
            <a:r>
              <a:rPr lang="en-US" sz="2000" b="1" i="1" u="sng" dirty="0" err="1">
                <a:solidFill>
                  <a:srgbClr val="993300"/>
                </a:solidFill>
              </a:rPr>
              <a:t>quan</a:t>
            </a:r>
            <a:r>
              <a:rPr lang="en-US" sz="2000" b="1" i="1" u="sng" dirty="0">
                <a:solidFill>
                  <a:srgbClr val="993300"/>
                </a:solidFill>
              </a:rPr>
              <a:t> </a:t>
            </a:r>
            <a:r>
              <a:rPr lang="en-US" sz="2000" b="1" i="1" u="sng" dirty="0" err="1" smtClean="0">
                <a:solidFill>
                  <a:srgbClr val="993300"/>
                </a:solidFill>
              </a:rPr>
              <a:t>trọng</a:t>
            </a:r>
            <a:r>
              <a:rPr lang="en-US" sz="2000" b="1" dirty="0">
                <a:solidFill>
                  <a:srgbClr val="993300"/>
                </a:solidFill>
              </a:rPr>
              <a:t>.</a:t>
            </a:r>
            <a:r>
              <a:rPr lang="en-US" sz="2000" b="1" dirty="0" smtClean="0">
                <a:solidFill>
                  <a:srgbClr val="99330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Nhưng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/>
              <a:t>là</a:t>
            </a:r>
            <a:r>
              <a:rPr lang="en-US" sz="2000" b="1" dirty="0" smtClean="0"/>
              <a:t> </a:t>
            </a:r>
            <a:r>
              <a:rPr lang="en-US" sz="2000" b="1" dirty="0" err="1"/>
              <a:t>khu</a:t>
            </a:r>
            <a:r>
              <a:rPr lang="en-US" sz="2000" b="1" dirty="0"/>
              <a:t> </a:t>
            </a:r>
            <a:r>
              <a:rPr lang="en-US" sz="2000" b="1" dirty="0" err="1"/>
              <a:t>vực</a:t>
            </a:r>
            <a:r>
              <a:rPr lang="en-US" sz="2000" b="1" dirty="0"/>
              <a:t> </a:t>
            </a:r>
            <a:r>
              <a:rPr lang="en-US" sz="2000" b="1" i="1" dirty="0" err="1"/>
              <a:t>cạnh</a:t>
            </a:r>
            <a:r>
              <a:rPr lang="en-US" sz="2000" b="1" i="1" dirty="0"/>
              <a:t> </a:t>
            </a:r>
            <a:r>
              <a:rPr lang="en-US" sz="2000" b="1" i="1" dirty="0" err="1"/>
              <a:t>tranh</a:t>
            </a:r>
            <a:r>
              <a:rPr lang="en-US" sz="2000" b="1" i="1" dirty="0"/>
              <a:t> gay </a:t>
            </a:r>
            <a:r>
              <a:rPr lang="en-US" sz="2000" b="1" i="1" dirty="0" err="1"/>
              <a:t>gắt</a:t>
            </a:r>
            <a:r>
              <a:rPr lang="en-US" sz="2000" b="1" i="1" dirty="0"/>
              <a:t> </a:t>
            </a:r>
            <a:r>
              <a:rPr lang="en-US" sz="2000" b="1" i="1" dirty="0" err="1"/>
              <a:t>giữa</a:t>
            </a:r>
            <a:r>
              <a:rPr lang="en-US" sz="2000" b="1" i="1" dirty="0"/>
              <a:t> </a:t>
            </a:r>
            <a:r>
              <a:rPr lang="en-US" sz="2000" b="1" i="1" dirty="0" err="1"/>
              <a:t>các</a:t>
            </a:r>
            <a:r>
              <a:rPr lang="en-US" sz="2000" b="1" i="1" dirty="0"/>
              <a:t> </a:t>
            </a:r>
            <a:r>
              <a:rPr lang="en-US" sz="2000" b="1" i="1" dirty="0" err="1"/>
              <a:t>cường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quốc</a:t>
            </a:r>
            <a:r>
              <a:rPr lang="en-US" sz="2000" b="1" i="1" dirty="0" smtClean="0"/>
              <a:t> </a:t>
            </a:r>
            <a:r>
              <a:rPr lang="en-US" sz="2000" b="1" i="1" dirty="0" smtClean="0">
                <a:solidFill>
                  <a:srgbClr val="C00000"/>
                </a:solidFill>
              </a:rPr>
              <a:t>(</a:t>
            </a:r>
            <a:r>
              <a:rPr lang="en-US" sz="2000" b="1" i="1" dirty="0" err="1" smtClean="0">
                <a:solidFill>
                  <a:srgbClr val="C00000"/>
                </a:solidFill>
              </a:rPr>
              <a:t>Mỹ</a:t>
            </a:r>
            <a:r>
              <a:rPr lang="en-US" sz="2000" b="1" i="1" dirty="0" smtClean="0">
                <a:solidFill>
                  <a:srgbClr val="C00000"/>
                </a:solidFill>
              </a:rPr>
              <a:t> -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Trung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Quốc</a:t>
            </a:r>
            <a:r>
              <a:rPr lang="en-US" sz="2000" b="1" i="1" dirty="0" smtClean="0">
                <a:solidFill>
                  <a:srgbClr val="C00000"/>
                </a:solidFill>
              </a:rPr>
              <a:t>) </a:t>
            </a:r>
            <a:r>
              <a:rPr lang="en-US" sz="2000" b="1" i="1" dirty="0" err="1" smtClean="0"/>
              <a:t>tiềm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ẩn</a:t>
            </a:r>
            <a:r>
              <a:rPr lang="en-US" sz="2000" b="1" i="1" dirty="0"/>
              <a:t> </a:t>
            </a:r>
            <a:r>
              <a:rPr lang="en-US" sz="2000" b="1" i="1" dirty="0" err="1"/>
              <a:t>nhiều</a:t>
            </a:r>
            <a:r>
              <a:rPr lang="en-US" sz="2000" b="1" i="1" dirty="0"/>
              <a:t> </a:t>
            </a:r>
            <a:r>
              <a:rPr lang="en-US" sz="2000" b="1" i="1" dirty="0" err="1"/>
              <a:t>bất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ổn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có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thể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xảy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ra.</a:t>
            </a:r>
            <a:endParaRPr lang="en-US" sz="2000" b="1" i="1" dirty="0" smtClean="0"/>
          </a:p>
          <a:p>
            <a:pPr marL="9144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95000"/>
              <a:buFont typeface="Arial" charset="0"/>
              <a:buChar char="●"/>
            </a:pP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Vấn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đề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về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Biển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Đông</a:t>
            </a:r>
            <a:r>
              <a:rPr lang="en-US" sz="2000" b="1" dirty="0">
                <a:solidFill>
                  <a:srgbClr val="C00000"/>
                </a:solidFill>
              </a:rPr>
              <a:t>: </a:t>
            </a:r>
            <a:r>
              <a:rPr lang="en-US" sz="2000" i="1" dirty="0" err="1">
                <a:solidFill>
                  <a:srgbClr val="006600"/>
                </a:solidFill>
              </a:rPr>
              <a:t>đang</a:t>
            </a:r>
            <a:r>
              <a:rPr lang="en-US" sz="2000" i="1" dirty="0">
                <a:solidFill>
                  <a:srgbClr val="006600"/>
                </a:solidFill>
              </a:rPr>
              <a:t> </a:t>
            </a:r>
            <a:r>
              <a:rPr lang="en-US" sz="2000" i="1" dirty="0" err="1">
                <a:solidFill>
                  <a:srgbClr val="006600"/>
                </a:solidFill>
              </a:rPr>
              <a:t>trở</a:t>
            </a:r>
            <a:r>
              <a:rPr lang="en-US" sz="2000" i="1" dirty="0">
                <a:solidFill>
                  <a:srgbClr val="006600"/>
                </a:solidFill>
              </a:rPr>
              <a:t> </a:t>
            </a:r>
            <a:r>
              <a:rPr lang="en-US" sz="2000" i="1" dirty="0" err="1">
                <a:solidFill>
                  <a:srgbClr val="006600"/>
                </a:solidFill>
              </a:rPr>
              <a:t>thành</a:t>
            </a:r>
            <a:r>
              <a:rPr lang="en-US" sz="2000" i="1" dirty="0">
                <a:solidFill>
                  <a:srgbClr val="006600"/>
                </a:solidFill>
              </a:rPr>
              <a:t> </a:t>
            </a:r>
            <a:r>
              <a:rPr lang="en-US" sz="2000" i="1" dirty="0" err="1">
                <a:solidFill>
                  <a:srgbClr val="006600"/>
                </a:solidFill>
              </a:rPr>
              <a:t>sự</a:t>
            </a:r>
            <a:r>
              <a:rPr lang="en-US" sz="2000" i="1" dirty="0">
                <a:solidFill>
                  <a:srgbClr val="006600"/>
                </a:solidFill>
              </a:rPr>
              <a:t> </a:t>
            </a:r>
            <a:r>
              <a:rPr lang="en-US" sz="2000" i="1" dirty="0" err="1">
                <a:solidFill>
                  <a:srgbClr val="006600"/>
                </a:solidFill>
              </a:rPr>
              <a:t>cạnh</a:t>
            </a:r>
            <a:r>
              <a:rPr lang="en-US" sz="2000" i="1" dirty="0">
                <a:solidFill>
                  <a:srgbClr val="006600"/>
                </a:solidFill>
              </a:rPr>
              <a:t> </a:t>
            </a:r>
            <a:r>
              <a:rPr lang="en-US" sz="2000" i="1" dirty="0" err="1">
                <a:solidFill>
                  <a:srgbClr val="006600"/>
                </a:solidFill>
              </a:rPr>
              <a:t>tranh</a:t>
            </a:r>
            <a:r>
              <a:rPr lang="en-US" sz="2000" i="1" dirty="0">
                <a:solidFill>
                  <a:srgbClr val="006600"/>
                </a:solidFill>
              </a:rPr>
              <a:t> </a:t>
            </a:r>
            <a:r>
              <a:rPr lang="en-US" sz="2000" i="1" dirty="0" err="1">
                <a:solidFill>
                  <a:srgbClr val="006600"/>
                </a:solidFill>
              </a:rPr>
              <a:t>chiến</a:t>
            </a:r>
            <a:r>
              <a:rPr lang="en-US" sz="2000" i="1" dirty="0">
                <a:solidFill>
                  <a:srgbClr val="006600"/>
                </a:solidFill>
              </a:rPr>
              <a:t> </a:t>
            </a:r>
            <a:r>
              <a:rPr lang="en-US" sz="2000" i="1" dirty="0" err="1">
                <a:solidFill>
                  <a:srgbClr val="006600"/>
                </a:solidFill>
              </a:rPr>
              <a:t>lược</a:t>
            </a:r>
            <a:r>
              <a:rPr lang="en-US" sz="2000" i="1" dirty="0">
                <a:solidFill>
                  <a:srgbClr val="006600"/>
                </a:solidFill>
              </a:rPr>
              <a:t> </a:t>
            </a:r>
            <a:r>
              <a:rPr lang="en-US" sz="2000" i="1" dirty="0" err="1">
                <a:solidFill>
                  <a:srgbClr val="006600"/>
                </a:solidFill>
              </a:rPr>
              <a:t>của</a:t>
            </a:r>
            <a:r>
              <a:rPr lang="en-US" sz="2000" i="1" dirty="0">
                <a:solidFill>
                  <a:srgbClr val="006600"/>
                </a:solidFill>
              </a:rPr>
              <a:t> </a:t>
            </a:r>
            <a:r>
              <a:rPr lang="en-US" sz="2000" i="1" dirty="0" err="1">
                <a:solidFill>
                  <a:srgbClr val="006600"/>
                </a:solidFill>
              </a:rPr>
              <a:t>các</a:t>
            </a:r>
            <a:r>
              <a:rPr lang="en-US" sz="2000" i="1" dirty="0">
                <a:solidFill>
                  <a:srgbClr val="006600"/>
                </a:solidFill>
              </a:rPr>
              <a:t> </a:t>
            </a:r>
            <a:r>
              <a:rPr lang="en-US" sz="2000" i="1" dirty="0" err="1">
                <a:solidFill>
                  <a:srgbClr val="006600"/>
                </a:solidFill>
              </a:rPr>
              <a:t>nước</a:t>
            </a:r>
            <a:r>
              <a:rPr lang="en-US" sz="2000" i="1" dirty="0">
                <a:solidFill>
                  <a:srgbClr val="006600"/>
                </a:solidFill>
              </a:rPr>
              <a:t> </a:t>
            </a:r>
            <a:r>
              <a:rPr lang="en-US" sz="2000" i="1" dirty="0" err="1">
                <a:solidFill>
                  <a:srgbClr val="006600"/>
                </a:solidFill>
              </a:rPr>
              <a:t>lớn</a:t>
            </a:r>
            <a:r>
              <a:rPr lang="en-US" sz="2000" i="1" dirty="0">
                <a:solidFill>
                  <a:srgbClr val="006600"/>
                </a:solidFill>
              </a:rPr>
              <a:t>. </a:t>
            </a:r>
            <a:r>
              <a:rPr lang="en-US" sz="2000" i="1" dirty="0" err="1">
                <a:solidFill>
                  <a:srgbClr val="006600"/>
                </a:solidFill>
              </a:rPr>
              <a:t>Nó</a:t>
            </a:r>
            <a:r>
              <a:rPr lang="en-US" sz="2000" i="1" dirty="0">
                <a:solidFill>
                  <a:srgbClr val="006600"/>
                </a:solidFill>
              </a:rPr>
              <a:t> </a:t>
            </a:r>
            <a:r>
              <a:rPr lang="en-US" sz="2000" i="1" dirty="0" err="1">
                <a:solidFill>
                  <a:srgbClr val="006600"/>
                </a:solidFill>
              </a:rPr>
              <a:t>liên</a:t>
            </a:r>
            <a:r>
              <a:rPr lang="en-US" sz="2000" i="1" dirty="0">
                <a:solidFill>
                  <a:srgbClr val="006600"/>
                </a:solidFill>
              </a:rPr>
              <a:t> </a:t>
            </a:r>
            <a:r>
              <a:rPr lang="en-US" sz="2000" i="1" dirty="0" err="1">
                <a:solidFill>
                  <a:srgbClr val="006600"/>
                </a:solidFill>
              </a:rPr>
              <a:t>quan</a:t>
            </a:r>
            <a:r>
              <a:rPr lang="en-US" sz="2000" i="1" dirty="0">
                <a:solidFill>
                  <a:srgbClr val="006600"/>
                </a:solidFill>
              </a:rPr>
              <a:t> </a:t>
            </a:r>
            <a:r>
              <a:rPr lang="en-US" sz="2000" i="1" dirty="0" err="1">
                <a:solidFill>
                  <a:srgbClr val="006600"/>
                </a:solidFill>
              </a:rPr>
              <a:t>đến</a:t>
            </a:r>
            <a:r>
              <a:rPr lang="en-US" sz="2000" i="1" dirty="0">
                <a:solidFill>
                  <a:srgbClr val="006600"/>
                </a:solidFill>
              </a:rPr>
              <a:t> </a:t>
            </a:r>
            <a:r>
              <a:rPr lang="en-US" sz="2000" i="1" dirty="0" err="1">
                <a:solidFill>
                  <a:srgbClr val="006600"/>
                </a:solidFill>
              </a:rPr>
              <a:t>chủ</a:t>
            </a:r>
            <a:r>
              <a:rPr lang="en-US" sz="2000" i="1" dirty="0">
                <a:solidFill>
                  <a:srgbClr val="006600"/>
                </a:solidFill>
              </a:rPr>
              <a:t> </a:t>
            </a:r>
            <a:r>
              <a:rPr lang="en-US" sz="2000" i="1" dirty="0" err="1">
                <a:solidFill>
                  <a:srgbClr val="006600"/>
                </a:solidFill>
              </a:rPr>
              <a:t>quyền</a:t>
            </a:r>
            <a:r>
              <a:rPr lang="en-US" sz="2000" i="1" dirty="0">
                <a:solidFill>
                  <a:srgbClr val="006600"/>
                </a:solidFill>
              </a:rPr>
              <a:t> </a:t>
            </a:r>
            <a:r>
              <a:rPr lang="en-US" sz="2000" i="1" dirty="0" err="1">
                <a:solidFill>
                  <a:srgbClr val="006600"/>
                </a:solidFill>
              </a:rPr>
              <a:t>quốc</a:t>
            </a:r>
            <a:r>
              <a:rPr lang="en-US" sz="2000" i="1" dirty="0">
                <a:solidFill>
                  <a:srgbClr val="006600"/>
                </a:solidFill>
              </a:rPr>
              <a:t> </a:t>
            </a:r>
            <a:r>
              <a:rPr lang="en-US" sz="2000" i="1" dirty="0" err="1">
                <a:solidFill>
                  <a:srgbClr val="006600"/>
                </a:solidFill>
              </a:rPr>
              <a:t>gia</a:t>
            </a:r>
            <a:r>
              <a:rPr lang="en-US" sz="2000" i="1" dirty="0">
                <a:solidFill>
                  <a:srgbClr val="006600"/>
                </a:solidFill>
              </a:rPr>
              <a:t>; </a:t>
            </a:r>
            <a:r>
              <a:rPr lang="en-US" sz="2000" i="1" dirty="0" err="1">
                <a:solidFill>
                  <a:srgbClr val="006600"/>
                </a:solidFill>
              </a:rPr>
              <a:t>quyền</a:t>
            </a:r>
            <a:r>
              <a:rPr lang="en-US" sz="2000" i="1" dirty="0">
                <a:solidFill>
                  <a:srgbClr val="006600"/>
                </a:solidFill>
              </a:rPr>
              <a:t> </a:t>
            </a:r>
            <a:r>
              <a:rPr lang="en-US" sz="2000" i="1" dirty="0" err="1">
                <a:solidFill>
                  <a:srgbClr val="006600"/>
                </a:solidFill>
              </a:rPr>
              <a:t>chủ</a:t>
            </a:r>
            <a:r>
              <a:rPr lang="en-US" sz="2000" i="1" dirty="0">
                <a:solidFill>
                  <a:srgbClr val="006600"/>
                </a:solidFill>
              </a:rPr>
              <a:t> </a:t>
            </a:r>
            <a:r>
              <a:rPr lang="en-US" sz="2000" i="1" dirty="0" err="1" smtClean="0">
                <a:solidFill>
                  <a:srgbClr val="006600"/>
                </a:solidFill>
              </a:rPr>
              <a:t>quyền</a:t>
            </a:r>
            <a:r>
              <a:rPr lang="en-US" sz="2000" i="1" dirty="0">
                <a:solidFill>
                  <a:srgbClr val="006600"/>
                </a:solidFill>
              </a:rPr>
              <a:t>;</a:t>
            </a:r>
            <a:r>
              <a:rPr lang="en-US" sz="2000" i="1" dirty="0" smtClean="0">
                <a:solidFill>
                  <a:srgbClr val="006600"/>
                </a:solidFill>
              </a:rPr>
              <a:t> </a:t>
            </a:r>
            <a:r>
              <a:rPr lang="en-US" sz="2000" i="1" dirty="0" err="1">
                <a:solidFill>
                  <a:srgbClr val="006600"/>
                </a:solidFill>
              </a:rPr>
              <a:t>các</a:t>
            </a:r>
            <a:r>
              <a:rPr lang="en-US" sz="2000" i="1" dirty="0">
                <a:solidFill>
                  <a:srgbClr val="006600"/>
                </a:solidFill>
              </a:rPr>
              <a:t> </a:t>
            </a:r>
            <a:r>
              <a:rPr lang="en-US" sz="2000" i="1" dirty="0" err="1">
                <a:solidFill>
                  <a:srgbClr val="006600"/>
                </a:solidFill>
              </a:rPr>
              <a:t>lợi</a:t>
            </a:r>
            <a:r>
              <a:rPr lang="en-US" sz="2000" i="1" dirty="0">
                <a:solidFill>
                  <a:srgbClr val="006600"/>
                </a:solidFill>
              </a:rPr>
              <a:t> </a:t>
            </a:r>
            <a:r>
              <a:rPr lang="en-US" sz="2000" i="1" dirty="0" err="1">
                <a:solidFill>
                  <a:srgbClr val="006600"/>
                </a:solidFill>
              </a:rPr>
              <a:t>ích</a:t>
            </a:r>
            <a:r>
              <a:rPr lang="en-US" sz="2000" i="1" dirty="0">
                <a:solidFill>
                  <a:srgbClr val="006600"/>
                </a:solidFill>
              </a:rPr>
              <a:t> </a:t>
            </a:r>
            <a:r>
              <a:rPr lang="en-US" sz="2000" i="1" dirty="0" err="1" smtClean="0">
                <a:solidFill>
                  <a:srgbClr val="006600"/>
                </a:solidFill>
              </a:rPr>
              <a:t>kinh</a:t>
            </a:r>
            <a:r>
              <a:rPr lang="en-US" sz="2000" i="1" dirty="0" smtClean="0">
                <a:solidFill>
                  <a:srgbClr val="006600"/>
                </a:solidFill>
              </a:rPr>
              <a:t> </a:t>
            </a:r>
            <a:r>
              <a:rPr lang="en-US" sz="2000" i="1" dirty="0" err="1">
                <a:solidFill>
                  <a:srgbClr val="006600"/>
                </a:solidFill>
              </a:rPr>
              <a:t>tế</a:t>
            </a:r>
            <a:r>
              <a:rPr lang="en-US" sz="2000" i="1" dirty="0">
                <a:solidFill>
                  <a:srgbClr val="006600"/>
                </a:solidFill>
              </a:rPr>
              <a:t> </a:t>
            </a:r>
            <a:r>
              <a:rPr lang="en-US" sz="2000" i="1" dirty="0" err="1">
                <a:solidFill>
                  <a:srgbClr val="006600"/>
                </a:solidFill>
              </a:rPr>
              <a:t>biển</a:t>
            </a:r>
            <a:r>
              <a:rPr lang="en-US" sz="2000" i="1" dirty="0">
                <a:solidFill>
                  <a:srgbClr val="006600"/>
                </a:solidFill>
              </a:rPr>
              <a:t> </a:t>
            </a:r>
            <a:r>
              <a:rPr lang="en-US" sz="2000" i="1" dirty="0" err="1">
                <a:solidFill>
                  <a:srgbClr val="006600"/>
                </a:solidFill>
              </a:rPr>
              <a:t>và</a:t>
            </a:r>
            <a:r>
              <a:rPr lang="en-US" sz="2000" i="1" dirty="0">
                <a:solidFill>
                  <a:srgbClr val="006600"/>
                </a:solidFill>
              </a:rPr>
              <a:t> </a:t>
            </a:r>
            <a:r>
              <a:rPr lang="en-US" sz="2000" i="1" dirty="0" err="1">
                <a:solidFill>
                  <a:srgbClr val="006600"/>
                </a:solidFill>
              </a:rPr>
              <a:t>nguồn</a:t>
            </a:r>
            <a:r>
              <a:rPr lang="en-US" sz="2000" i="1" dirty="0">
                <a:solidFill>
                  <a:srgbClr val="006600"/>
                </a:solidFill>
              </a:rPr>
              <a:t> </a:t>
            </a:r>
            <a:r>
              <a:rPr lang="en-US" sz="2000" i="1" dirty="0" err="1">
                <a:solidFill>
                  <a:srgbClr val="006600"/>
                </a:solidFill>
              </a:rPr>
              <a:t>lợi</a:t>
            </a:r>
            <a:r>
              <a:rPr lang="en-US" sz="2000" i="1" dirty="0">
                <a:solidFill>
                  <a:srgbClr val="006600"/>
                </a:solidFill>
              </a:rPr>
              <a:t> </a:t>
            </a:r>
            <a:r>
              <a:rPr lang="en-US" sz="2000" i="1" dirty="0" err="1">
                <a:solidFill>
                  <a:srgbClr val="006600"/>
                </a:solidFill>
              </a:rPr>
              <a:t>nghề</a:t>
            </a:r>
            <a:r>
              <a:rPr lang="en-US" sz="2000" i="1" dirty="0">
                <a:solidFill>
                  <a:srgbClr val="006600"/>
                </a:solidFill>
              </a:rPr>
              <a:t> </a:t>
            </a:r>
            <a:r>
              <a:rPr lang="en-US" sz="2000" i="1" dirty="0" err="1">
                <a:solidFill>
                  <a:srgbClr val="006600"/>
                </a:solidFill>
              </a:rPr>
              <a:t>cá</a:t>
            </a:r>
            <a:r>
              <a:rPr lang="en-US" sz="2000" i="1" dirty="0">
                <a:solidFill>
                  <a:srgbClr val="006600"/>
                </a:solidFill>
              </a:rPr>
              <a:t>, </a:t>
            </a:r>
            <a:r>
              <a:rPr lang="en-US" sz="2000" i="1" dirty="0" err="1">
                <a:solidFill>
                  <a:srgbClr val="006600"/>
                </a:solidFill>
              </a:rPr>
              <a:t>dầu</a:t>
            </a:r>
            <a:r>
              <a:rPr lang="en-US" sz="2000" i="1" dirty="0">
                <a:solidFill>
                  <a:srgbClr val="006600"/>
                </a:solidFill>
              </a:rPr>
              <a:t> </a:t>
            </a:r>
            <a:r>
              <a:rPr lang="en-US" sz="2000" i="1" dirty="0" err="1">
                <a:solidFill>
                  <a:srgbClr val="006600"/>
                </a:solidFill>
              </a:rPr>
              <a:t>khí</a:t>
            </a:r>
            <a:r>
              <a:rPr lang="en-US" sz="2000" i="1" dirty="0">
                <a:solidFill>
                  <a:srgbClr val="006600"/>
                </a:solidFill>
              </a:rPr>
              <a:t>; </a:t>
            </a:r>
            <a:r>
              <a:rPr lang="en-US" sz="2000" i="1" dirty="0" err="1">
                <a:solidFill>
                  <a:srgbClr val="006600"/>
                </a:solidFill>
              </a:rPr>
              <a:t>về</a:t>
            </a:r>
            <a:r>
              <a:rPr lang="en-US" sz="2000" i="1" dirty="0">
                <a:solidFill>
                  <a:srgbClr val="006600"/>
                </a:solidFill>
              </a:rPr>
              <a:t> an </a:t>
            </a:r>
            <a:r>
              <a:rPr lang="en-US" sz="2000" i="1" dirty="0" err="1">
                <a:solidFill>
                  <a:srgbClr val="006600"/>
                </a:solidFill>
              </a:rPr>
              <a:t>toàn</a:t>
            </a:r>
            <a:r>
              <a:rPr lang="en-US" sz="2000" i="1" dirty="0">
                <a:solidFill>
                  <a:srgbClr val="006600"/>
                </a:solidFill>
              </a:rPr>
              <a:t> </a:t>
            </a:r>
            <a:r>
              <a:rPr lang="en-US" sz="2000" i="1" dirty="0" err="1">
                <a:solidFill>
                  <a:srgbClr val="006600"/>
                </a:solidFill>
              </a:rPr>
              <a:t>hàng</a:t>
            </a:r>
            <a:r>
              <a:rPr lang="en-US" sz="2000" i="1" dirty="0">
                <a:solidFill>
                  <a:srgbClr val="006600"/>
                </a:solidFill>
              </a:rPr>
              <a:t> </a:t>
            </a:r>
            <a:r>
              <a:rPr lang="en-US" sz="2000" i="1" dirty="0" err="1">
                <a:solidFill>
                  <a:srgbClr val="006600"/>
                </a:solidFill>
              </a:rPr>
              <a:t>hải</a:t>
            </a:r>
            <a:r>
              <a:rPr lang="en-US" sz="2000" i="1" dirty="0">
                <a:solidFill>
                  <a:srgbClr val="006600"/>
                </a:solidFill>
              </a:rPr>
              <a:t>, </a:t>
            </a:r>
            <a:r>
              <a:rPr lang="en-US" sz="2000" i="1" dirty="0" err="1">
                <a:solidFill>
                  <a:srgbClr val="006600"/>
                </a:solidFill>
              </a:rPr>
              <a:t>hàng</a:t>
            </a:r>
            <a:r>
              <a:rPr lang="en-US" sz="2000" i="1" dirty="0">
                <a:solidFill>
                  <a:srgbClr val="006600"/>
                </a:solidFill>
              </a:rPr>
              <a:t> </a:t>
            </a:r>
            <a:r>
              <a:rPr lang="en-US" sz="2000" i="1" dirty="0" err="1">
                <a:solidFill>
                  <a:srgbClr val="006600"/>
                </a:solidFill>
              </a:rPr>
              <a:t>không</a:t>
            </a:r>
            <a:endParaRPr lang="en-US" sz="2000" b="1" i="1" dirty="0">
              <a:solidFill>
                <a:srgbClr val="006600"/>
              </a:solidFill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66428-DD75-4F27-A2B6-A142E800BCFC}" type="slidenum">
              <a:rPr lang="en-US" sz="1800" b="1" smtClean="0">
                <a:solidFill>
                  <a:srgbClr val="FFFF00"/>
                </a:solidFill>
              </a:rPr>
              <a:pPr>
                <a:defRPr/>
              </a:pPr>
              <a:t>15</a:t>
            </a:fld>
            <a:endParaRPr lang="en-US" sz="1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66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WordArt 2"/>
          <p:cNvSpPr>
            <a:spLocks noChangeArrowheads="1" noChangeShapeType="1" noTextEdit="1"/>
          </p:cNvSpPr>
          <p:nvPr/>
        </p:nvSpPr>
        <p:spPr bwMode="gray">
          <a:xfrm>
            <a:off x="685800" y="685800"/>
            <a:ext cx="5791200" cy="914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Cám</a:t>
            </a:r>
            <a:r>
              <a:rPr lang="en-US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ơn</a:t>
            </a:r>
            <a:r>
              <a:rPr lang="en-US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!</a:t>
            </a:r>
            <a:endParaRPr lang="en-US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52400" y="1981200"/>
            <a:ext cx="5257800" cy="2743200"/>
          </a:xfrm>
          <a:noFill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en-US" sz="6000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Sự</a:t>
            </a:r>
            <a:r>
              <a:rPr lang="en-US" sz="6000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quan</a:t>
            </a:r>
            <a:r>
              <a:rPr lang="en-US" sz="6000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tâm</a:t>
            </a:r>
            <a:r>
              <a:rPr lang="en-US" sz="6000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theo</a:t>
            </a:r>
            <a:r>
              <a:rPr lang="en-US" sz="6000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dõi</a:t>
            </a:r>
            <a:r>
              <a:rPr lang="en-US" sz="6000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r>
              <a:rPr lang="en-US" sz="6000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spc="50" dirty="0" err="1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6000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spc="50" dirty="0" err="1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đồng</a:t>
            </a:r>
            <a:r>
              <a:rPr lang="en-US" sz="6000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spc="50" dirty="0" err="1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chí</a:t>
            </a:r>
            <a:endParaRPr lang="en-US" sz="6000" spc="50" dirty="0" smtClean="0">
              <a:ln w="11430"/>
              <a:solidFill>
                <a:srgbClr val="99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eaLnBrk="1" hangingPunct="1"/>
            <a:endParaRPr lang="en-US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01000" y="152400"/>
            <a:ext cx="9144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05840"/>
          </a:xfrm>
          <a:solidFill>
            <a:srgbClr val="0033CC"/>
          </a:solidFill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A. </a:t>
            </a:r>
            <a:r>
              <a:rPr lang="en-US" sz="2800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Tình</a:t>
            </a:r>
            <a:r>
              <a:rPr lang="en-US" sz="2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hình</a:t>
            </a:r>
            <a:r>
              <a:rPr lang="en-US" sz="2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kinh</a:t>
            </a:r>
            <a:r>
              <a:rPr lang="en-US" sz="2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vi-VN" sz="2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tế </a:t>
            </a:r>
            <a:r>
              <a:rPr lang="vi-VN" sz="28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xã</a:t>
            </a:r>
            <a:r>
              <a:rPr lang="en-US" sz="2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hội</a:t>
            </a:r>
            <a:r>
              <a:rPr lang="vi-VN" sz="2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cả</a:t>
            </a:r>
            <a:r>
              <a:rPr lang="en-US" sz="2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vi-VN" sz="2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nước</a:t>
            </a:r>
            <a:r>
              <a:rPr lang="en-US" sz="2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</a:t>
            </a:r>
            <a:r>
              <a:rPr lang="vi-VN" sz="2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 </a:t>
            </a:r>
            <a:r>
              <a:rPr lang="vi-VN" sz="28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tháng đầu </a:t>
            </a:r>
            <a:r>
              <a:rPr lang="vi-VN" sz="2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năm</a:t>
            </a:r>
            <a:r>
              <a:rPr lang="en-US" sz="2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vi-VN" sz="2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202</a:t>
            </a:r>
            <a:r>
              <a:rPr lang="en-US" sz="28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90612"/>
            <a:ext cx="9144000" cy="5767388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vi-VN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ối cảnh</a:t>
            </a:r>
            <a:r>
              <a:rPr lang="en-US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000FF"/>
              </a:buClr>
            </a:pPr>
            <a:r>
              <a:rPr lang="en-US" sz="2200" b="1" i="1" dirty="0" err="1" smtClean="0">
                <a:solidFill>
                  <a:srgbClr val="C00000"/>
                </a:solidFill>
              </a:rPr>
              <a:t>Kinh</a:t>
            </a:r>
            <a:r>
              <a:rPr lang="en-US" sz="2200" b="1" i="1" dirty="0" smtClean="0">
                <a:solidFill>
                  <a:srgbClr val="C00000"/>
                </a:solidFill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</a:rPr>
              <a:t>tế</a:t>
            </a: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</a:rPr>
              <a:t>thế</a:t>
            </a: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</a:rPr>
              <a:t>giới</a:t>
            </a: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</a:rPr>
              <a:t>đối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mặt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với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nhiều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khó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</a:rPr>
              <a:t>khăn</a:t>
            </a:r>
            <a:r>
              <a:rPr lang="en-US" sz="2200" b="1" dirty="0">
                <a:solidFill>
                  <a:srgbClr val="0000FF"/>
                </a:solidFill>
              </a:rPr>
              <a:t>,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thách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thức</a:t>
            </a:r>
            <a:r>
              <a:rPr lang="en-US" sz="2200" b="1" dirty="0" smtClean="0">
                <a:solidFill>
                  <a:srgbClr val="0000FF"/>
                </a:solidFill>
              </a:rPr>
              <a:t>,</a:t>
            </a:r>
          </a:p>
          <a:p>
            <a:pPr marL="274320" indent="0">
              <a:spcBef>
                <a:spcPts val="200"/>
              </a:spcBef>
              <a:spcAft>
                <a:spcPts val="200"/>
              </a:spcAft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993300"/>
                </a:solidFill>
              </a:rPr>
              <a:t> </a:t>
            </a:r>
            <a:r>
              <a:rPr lang="en-US" sz="2100" b="1" dirty="0" err="1" smtClean="0">
                <a:solidFill>
                  <a:srgbClr val="993300"/>
                </a:solidFill>
              </a:rPr>
              <a:t>Chiến</a:t>
            </a:r>
            <a:r>
              <a:rPr lang="en-US" sz="2100" b="1" dirty="0" smtClean="0">
                <a:solidFill>
                  <a:srgbClr val="993300"/>
                </a:solidFill>
              </a:rPr>
              <a:t> </a:t>
            </a:r>
            <a:r>
              <a:rPr lang="en-US" sz="2100" b="1" dirty="0" err="1">
                <a:solidFill>
                  <a:srgbClr val="993300"/>
                </a:solidFill>
              </a:rPr>
              <a:t>sự</a:t>
            </a:r>
            <a:r>
              <a:rPr lang="en-US" sz="2100" b="1" dirty="0">
                <a:solidFill>
                  <a:srgbClr val="993300"/>
                </a:solidFill>
              </a:rPr>
              <a:t> </a:t>
            </a:r>
            <a:r>
              <a:rPr lang="en-US" sz="2100" b="1" dirty="0" err="1">
                <a:solidFill>
                  <a:srgbClr val="993300"/>
                </a:solidFill>
              </a:rPr>
              <a:t>Nga</a:t>
            </a:r>
            <a:r>
              <a:rPr lang="en-US" sz="2100" b="1" dirty="0">
                <a:solidFill>
                  <a:srgbClr val="993300"/>
                </a:solidFill>
              </a:rPr>
              <a:t> - Ukraine </a:t>
            </a:r>
            <a:r>
              <a:rPr lang="en-US" sz="2100" b="1" dirty="0" err="1">
                <a:solidFill>
                  <a:srgbClr val="993300"/>
                </a:solidFill>
              </a:rPr>
              <a:t>kéo</a:t>
            </a:r>
            <a:r>
              <a:rPr lang="en-US" sz="2100" b="1" dirty="0">
                <a:solidFill>
                  <a:srgbClr val="993300"/>
                </a:solidFill>
              </a:rPr>
              <a:t> </a:t>
            </a:r>
            <a:r>
              <a:rPr lang="en-US" sz="2100" b="1" dirty="0" err="1">
                <a:solidFill>
                  <a:srgbClr val="993300"/>
                </a:solidFill>
              </a:rPr>
              <a:t>dài</a:t>
            </a:r>
            <a:r>
              <a:rPr lang="en-US" sz="2100" b="1" dirty="0" smtClean="0">
                <a:solidFill>
                  <a:srgbClr val="993300"/>
                </a:solidFill>
              </a:rPr>
              <a:t>, </a:t>
            </a:r>
            <a:r>
              <a:rPr lang="en-US" sz="2100" b="1" dirty="0" err="1" smtClean="0">
                <a:solidFill>
                  <a:srgbClr val="993300"/>
                </a:solidFill>
              </a:rPr>
              <a:t>chuổi</a:t>
            </a:r>
            <a:r>
              <a:rPr lang="en-US" sz="2100" b="1" dirty="0" smtClean="0">
                <a:solidFill>
                  <a:srgbClr val="993300"/>
                </a:solidFill>
              </a:rPr>
              <a:t> </a:t>
            </a:r>
            <a:r>
              <a:rPr lang="en-US" sz="2100" b="1" dirty="0" err="1" smtClean="0">
                <a:solidFill>
                  <a:srgbClr val="993300"/>
                </a:solidFill>
              </a:rPr>
              <a:t>cung</a:t>
            </a:r>
            <a:r>
              <a:rPr lang="en-US" sz="2100" b="1" dirty="0" smtClean="0">
                <a:solidFill>
                  <a:srgbClr val="993300"/>
                </a:solidFill>
              </a:rPr>
              <a:t> </a:t>
            </a:r>
            <a:r>
              <a:rPr lang="en-US" sz="2100" b="1" dirty="0" err="1" smtClean="0">
                <a:solidFill>
                  <a:srgbClr val="993300"/>
                </a:solidFill>
              </a:rPr>
              <a:t>ứng</a:t>
            </a:r>
            <a:r>
              <a:rPr lang="en-US" sz="2100" b="1" dirty="0" smtClean="0">
                <a:solidFill>
                  <a:srgbClr val="993300"/>
                </a:solidFill>
              </a:rPr>
              <a:t> </a:t>
            </a:r>
            <a:r>
              <a:rPr lang="en-US" sz="2100" b="1" dirty="0" err="1" smtClean="0">
                <a:solidFill>
                  <a:srgbClr val="993300"/>
                </a:solidFill>
              </a:rPr>
              <a:t>toàn</a:t>
            </a:r>
            <a:r>
              <a:rPr lang="en-US" sz="2100" b="1" dirty="0" smtClean="0">
                <a:solidFill>
                  <a:srgbClr val="993300"/>
                </a:solidFill>
              </a:rPr>
              <a:t> </a:t>
            </a:r>
            <a:r>
              <a:rPr lang="en-US" sz="2100" b="1" dirty="0" err="1" smtClean="0">
                <a:solidFill>
                  <a:srgbClr val="993300"/>
                </a:solidFill>
              </a:rPr>
              <a:t>cầu</a:t>
            </a:r>
            <a:r>
              <a:rPr lang="en-US" sz="2100" b="1" dirty="0" smtClean="0">
                <a:solidFill>
                  <a:srgbClr val="993300"/>
                </a:solidFill>
              </a:rPr>
              <a:t> </a:t>
            </a:r>
            <a:r>
              <a:rPr lang="en-US" sz="2100" b="1" dirty="0" err="1" smtClean="0">
                <a:solidFill>
                  <a:srgbClr val="993300"/>
                </a:solidFill>
              </a:rPr>
              <a:t>đứt</a:t>
            </a:r>
            <a:r>
              <a:rPr lang="en-US" sz="2100" b="1" dirty="0" smtClean="0">
                <a:solidFill>
                  <a:srgbClr val="993300"/>
                </a:solidFill>
              </a:rPr>
              <a:t> </a:t>
            </a:r>
            <a:r>
              <a:rPr lang="en-US" sz="2100" b="1" dirty="0" err="1" smtClean="0">
                <a:solidFill>
                  <a:srgbClr val="993300"/>
                </a:solidFill>
              </a:rPr>
              <a:t>gãy</a:t>
            </a:r>
            <a:r>
              <a:rPr lang="en-US" sz="2100" b="1" dirty="0" smtClean="0">
                <a:solidFill>
                  <a:srgbClr val="993300"/>
                </a:solidFill>
              </a:rPr>
              <a:t>.  </a:t>
            </a:r>
          </a:p>
          <a:p>
            <a:pPr marL="457200" indent="-182880">
              <a:spcBef>
                <a:spcPts val="200"/>
              </a:spcBef>
              <a:spcAft>
                <a:spcPts val="200"/>
              </a:spcAft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2100" b="1" dirty="0" err="1">
                <a:solidFill>
                  <a:srgbClr val="002060"/>
                </a:solidFill>
              </a:rPr>
              <a:t>L</a:t>
            </a:r>
            <a:r>
              <a:rPr lang="en-US" sz="2100" b="1" dirty="0" err="1" smtClean="0">
                <a:solidFill>
                  <a:srgbClr val="002060"/>
                </a:solidFill>
              </a:rPr>
              <a:t>ạm</a:t>
            </a:r>
            <a:r>
              <a:rPr lang="en-US" sz="2100" b="1" dirty="0" smtClean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phát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</a:rPr>
              <a:t>toàn</a:t>
            </a:r>
            <a:r>
              <a:rPr lang="en-US" sz="2100" b="1" dirty="0" smtClean="0">
                <a:solidFill>
                  <a:srgbClr val="002060"/>
                </a:solidFill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</a:rPr>
              <a:t>vẫn</a:t>
            </a:r>
            <a:r>
              <a:rPr lang="en-US" sz="2100" b="1" dirty="0" smtClean="0">
                <a:solidFill>
                  <a:srgbClr val="002060"/>
                </a:solidFill>
              </a:rPr>
              <a:t> </a:t>
            </a:r>
            <a:r>
              <a:rPr lang="en-US" sz="2100" b="1" dirty="0">
                <a:solidFill>
                  <a:srgbClr val="002060"/>
                </a:solidFill>
              </a:rPr>
              <a:t>ở </a:t>
            </a:r>
            <a:r>
              <a:rPr lang="en-US" sz="2100" b="1" dirty="0" err="1">
                <a:solidFill>
                  <a:srgbClr val="002060"/>
                </a:solidFill>
              </a:rPr>
              <a:t>mức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</a:rPr>
              <a:t>cao</a:t>
            </a:r>
            <a:r>
              <a:rPr lang="en-US" sz="2100" b="1" dirty="0">
                <a:solidFill>
                  <a:srgbClr val="002060"/>
                </a:solidFill>
              </a:rPr>
              <a:t>;</a:t>
            </a:r>
            <a:r>
              <a:rPr lang="en-US" sz="2100" b="1" dirty="0" smtClean="0">
                <a:solidFill>
                  <a:srgbClr val="002060"/>
                </a:solidFill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</a:rPr>
              <a:t>tăng</a:t>
            </a:r>
            <a:r>
              <a:rPr lang="en-US" sz="2100" b="1" dirty="0" smtClean="0">
                <a:solidFill>
                  <a:srgbClr val="002060"/>
                </a:solidFill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</a:rPr>
              <a:t>trưởng</a:t>
            </a:r>
            <a:r>
              <a:rPr lang="en-US" sz="2100" b="1" dirty="0" smtClean="0">
                <a:solidFill>
                  <a:srgbClr val="002060"/>
                </a:solidFill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</a:rPr>
              <a:t>K.tế</a:t>
            </a:r>
            <a:r>
              <a:rPr lang="en-US" sz="2100" b="1" dirty="0" smtClean="0">
                <a:solidFill>
                  <a:srgbClr val="002060"/>
                </a:solidFill>
              </a:rPr>
              <a:t> T/</a:t>
            </a:r>
            <a:r>
              <a:rPr lang="en-US" sz="2100" b="1" dirty="0" err="1" smtClean="0">
                <a:solidFill>
                  <a:srgbClr val="002060"/>
                </a:solidFill>
              </a:rPr>
              <a:t>giới</a:t>
            </a:r>
            <a:r>
              <a:rPr lang="en-US" sz="2100" b="1" dirty="0" smtClean="0">
                <a:solidFill>
                  <a:srgbClr val="002060"/>
                </a:solidFill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</a:rPr>
              <a:t>có</a:t>
            </a:r>
            <a:r>
              <a:rPr lang="en-US" sz="2100" b="1" dirty="0" smtClean="0">
                <a:solidFill>
                  <a:srgbClr val="002060"/>
                </a:solidFill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</a:rPr>
              <a:t>xu</a:t>
            </a:r>
            <a:r>
              <a:rPr lang="en-US" sz="2100" b="1" dirty="0" smtClean="0">
                <a:solidFill>
                  <a:srgbClr val="002060"/>
                </a:solidFill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</a:rPr>
              <a:t>hướng</a:t>
            </a:r>
            <a:r>
              <a:rPr lang="en-US" sz="2100" b="1" dirty="0" smtClean="0">
                <a:solidFill>
                  <a:srgbClr val="002060"/>
                </a:solidFill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</a:rPr>
              <a:t>chậm</a:t>
            </a:r>
            <a:r>
              <a:rPr lang="en-US" sz="2100" b="1" dirty="0" smtClean="0">
                <a:solidFill>
                  <a:srgbClr val="002060"/>
                </a:solidFill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</a:rPr>
              <a:t>lại</a:t>
            </a:r>
            <a:r>
              <a:rPr lang="en-US" sz="2100" b="1" dirty="0">
                <a:solidFill>
                  <a:srgbClr val="002060"/>
                </a:solidFill>
              </a:rPr>
              <a:t>;</a:t>
            </a:r>
            <a:r>
              <a:rPr lang="en-US" sz="2100" b="1" dirty="0" smtClean="0">
                <a:solidFill>
                  <a:srgbClr val="006600"/>
                </a:solidFill>
              </a:rPr>
              <a:t> </a:t>
            </a:r>
            <a:r>
              <a:rPr lang="en-US" sz="2100" b="1" dirty="0" err="1">
                <a:solidFill>
                  <a:srgbClr val="006600"/>
                </a:solidFill>
              </a:rPr>
              <a:t>thậm</a:t>
            </a:r>
            <a:r>
              <a:rPr lang="en-US" sz="2100" b="1" dirty="0">
                <a:solidFill>
                  <a:srgbClr val="006600"/>
                </a:solidFill>
              </a:rPr>
              <a:t> </a:t>
            </a:r>
            <a:r>
              <a:rPr lang="en-US" sz="2100" b="1" dirty="0" err="1">
                <a:solidFill>
                  <a:srgbClr val="006600"/>
                </a:solidFill>
              </a:rPr>
              <a:t>chí</a:t>
            </a:r>
            <a:r>
              <a:rPr lang="en-US" sz="2100" b="1" dirty="0">
                <a:solidFill>
                  <a:srgbClr val="006600"/>
                </a:solidFill>
              </a:rPr>
              <a:t> </a:t>
            </a:r>
            <a:r>
              <a:rPr lang="en-US" sz="2100" b="1" dirty="0" err="1">
                <a:solidFill>
                  <a:srgbClr val="006600"/>
                </a:solidFill>
              </a:rPr>
              <a:t>rơi</a:t>
            </a:r>
            <a:r>
              <a:rPr lang="en-US" sz="2100" b="1" dirty="0">
                <a:solidFill>
                  <a:srgbClr val="006600"/>
                </a:solidFill>
              </a:rPr>
              <a:t> </a:t>
            </a:r>
            <a:r>
              <a:rPr lang="en-US" sz="2100" b="1" dirty="0" err="1">
                <a:solidFill>
                  <a:srgbClr val="006600"/>
                </a:solidFill>
              </a:rPr>
              <a:t>vào</a:t>
            </a:r>
            <a:r>
              <a:rPr lang="en-US" sz="2100" b="1" dirty="0">
                <a:solidFill>
                  <a:srgbClr val="006600"/>
                </a:solidFill>
              </a:rPr>
              <a:t> </a:t>
            </a:r>
            <a:r>
              <a:rPr lang="en-US" sz="2100" b="1" dirty="0" err="1">
                <a:solidFill>
                  <a:srgbClr val="006600"/>
                </a:solidFill>
              </a:rPr>
              <a:t>suy</a:t>
            </a:r>
            <a:r>
              <a:rPr lang="en-US" sz="2100" b="1" dirty="0">
                <a:solidFill>
                  <a:srgbClr val="006600"/>
                </a:solidFill>
              </a:rPr>
              <a:t> </a:t>
            </a:r>
            <a:r>
              <a:rPr lang="en-US" sz="2100" b="1" dirty="0" err="1">
                <a:solidFill>
                  <a:srgbClr val="006600"/>
                </a:solidFill>
              </a:rPr>
              <a:t>thoái</a:t>
            </a:r>
            <a:r>
              <a:rPr lang="en-US" sz="2100" b="1" dirty="0">
                <a:solidFill>
                  <a:srgbClr val="006600"/>
                </a:solidFill>
              </a:rPr>
              <a:t>. </a:t>
            </a:r>
            <a:endParaRPr lang="en-US" sz="2100" b="1" dirty="0" smtClean="0">
              <a:solidFill>
                <a:srgbClr val="002060"/>
              </a:solidFill>
            </a:endParaRPr>
          </a:p>
          <a:p>
            <a:pPr marL="457200" indent="-182880">
              <a:spcBef>
                <a:spcPts val="200"/>
              </a:spcBef>
              <a:spcAft>
                <a:spcPts val="200"/>
              </a:spcAft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2100" b="1" dirty="0" err="1">
                <a:solidFill>
                  <a:srgbClr val="0000FF"/>
                </a:solidFill>
              </a:rPr>
              <a:t>N</a:t>
            </a:r>
            <a:r>
              <a:rPr lang="en-US" sz="2100" b="1" dirty="0" err="1" smtClean="0">
                <a:solidFill>
                  <a:srgbClr val="0000FF"/>
                </a:solidFill>
              </a:rPr>
              <a:t>gân</a:t>
            </a:r>
            <a:r>
              <a:rPr lang="en-US" sz="2100" b="1" dirty="0" smtClean="0">
                <a:solidFill>
                  <a:srgbClr val="0000FF"/>
                </a:solidFill>
              </a:rPr>
              <a:t> </a:t>
            </a:r>
            <a:r>
              <a:rPr lang="en-US" sz="2100" b="1" dirty="0" err="1">
                <a:solidFill>
                  <a:srgbClr val="0000FF"/>
                </a:solidFill>
              </a:rPr>
              <a:t>hàng</a:t>
            </a:r>
            <a:r>
              <a:rPr lang="en-US" sz="2100" b="1" dirty="0">
                <a:solidFill>
                  <a:srgbClr val="0000FF"/>
                </a:solidFill>
              </a:rPr>
              <a:t> </a:t>
            </a:r>
            <a:r>
              <a:rPr lang="en-US" sz="2100" b="1" dirty="0" smtClean="0">
                <a:solidFill>
                  <a:srgbClr val="0000FF"/>
                </a:solidFill>
              </a:rPr>
              <a:t>TW </a:t>
            </a:r>
            <a:r>
              <a:rPr lang="en-US" sz="2100" b="1" dirty="0" err="1">
                <a:solidFill>
                  <a:srgbClr val="0000FF"/>
                </a:solidFill>
              </a:rPr>
              <a:t>của</a:t>
            </a:r>
            <a:r>
              <a:rPr lang="en-US" sz="2100" b="1" dirty="0">
                <a:solidFill>
                  <a:srgbClr val="0000FF"/>
                </a:solidFill>
              </a:rPr>
              <a:t> </a:t>
            </a:r>
            <a:r>
              <a:rPr lang="en-US" sz="2100" b="1" dirty="0" err="1">
                <a:solidFill>
                  <a:srgbClr val="0000FF"/>
                </a:solidFill>
              </a:rPr>
              <a:t>nhiều</a:t>
            </a:r>
            <a:r>
              <a:rPr lang="en-US" sz="2100" b="1" dirty="0">
                <a:solidFill>
                  <a:srgbClr val="0000FF"/>
                </a:solidFill>
              </a:rPr>
              <a:t> </a:t>
            </a:r>
            <a:r>
              <a:rPr lang="en-US" sz="2100" b="1" dirty="0" smtClean="0">
                <a:solidFill>
                  <a:srgbClr val="0000FF"/>
                </a:solidFill>
              </a:rPr>
              <a:t>Q/</a:t>
            </a:r>
            <a:r>
              <a:rPr lang="en-US" sz="2100" b="1" dirty="0" err="1" smtClean="0">
                <a:solidFill>
                  <a:srgbClr val="0000FF"/>
                </a:solidFill>
              </a:rPr>
              <a:t>gia</a:t>
            </a:r>
            <a:r>
              <a:rPr lang="en-US" sz="2100" b="1" dirty="0" smtClean="0">
                <a:solidFill>
                  <a:srgbClr val="0000FF"/>
                </a:solidFill>
              </a:rPr>
              <a:t> </a:t>
            </a:r>
            <a:r>
              <a:rPr lang="en-US" sz="2100" b="1" dirty="0" err="1">
                <a:solidFill>
                  <a:srgbClr val="0000FF"/>
                </a:solidFill>
              </a:rPr>
              <a:t>thắt</a:t>
            </a:r>
            <a:r>
              <a:rPr lang="en-US" sz="2100" b="1" dirty="0">
                <a:solidFill>
                  <a:srgbClr val="0000FF"/>
                </a:solidFill>
              </a:rPr>
              <a:t> </a:t>
            </a:r>
            <a:r>
              <a:rPr lang="en-US" sz="2100" b="1" dirty="0" err="1">
                <a:solidFill>
                  <a:srgbClr val="0000FF"/>
                </a:solidFill>
              </a:rPr>
              <a:t>chặt</a:t>
            </a:r>
            <a:r>
              <a:rPr lang="en-US" sz="2100" b="1" dirty="0">
                <a:solidFill>
                  <a:srgbClr val="0000FF"/>
                </a:solidFill>
              </a:rPr>
              <a:t> </a:t>
            </a:r>
            <a:r>
              <a:rPr lang="en-US" sz="2100" b="1" dirty="0" err="1">
                <a:solidFill>
                  <a:srgbClr val="0000FF"/>
                </a:solidFill>
              </a:rPr>
              <a:t>chính</a:t>
            </a:r>
            <a:r>
              <a:rPr lang="en-US" sz="2100" b="1" dirty="0">
                <a:solidFill>
                  <a:srgbClr val="0000FF"/>
                </a:solidFill>
              </a:rPr>
              <a:t> </a:t>
            </a:r>
            <a:r>
              <a:rPr lang="en-US" sz="2100" b="1" dirty="0" err="1">
                <a:solidFill>
                  <a:srgbClr val="0000FF"/>
                </a:solidFill>
              </a:rPr>
              <a:t>sách</a:t>
            </a:r>
            <a:r>
              <a:rPr lang="en-US" sz="2100" b="1" dirty="0">
                <a:solidFill>
                  <a:srgbClr val="0000FF"/>
                </a:solidFill>
              </a:rPr>
              <a:t> </a:t>
            </a:r>
            <a:r>
              <a:rPr lang="en-US" sz="2100" b="1" dirty="0" err="1">
                <a:solidFill>
                  <a:srgbClr val="0000FF"/>
                </a:solidFill>
              </a:rPr>
              <a:t>tiền</a:t>
            </a:r>
            <a:r>
              <a:rPr lang="en-US" sz="2100" b="1" dirty="0">
                <a:solidFill>
                  <a:srgbClr val="0000FF"/>
                </a:solidFill>
              </a:rPr>
              <a:t> </a:t>
            </a:r>
            <a:r>
              <a:rPr lang="en-US" sz="2100" b="1" dirty="0" err="1">
                <a:solidFill>
                  <a:srgbClr val="0000FF"/>
                </a:solidFill>
              </a:rPr>
              <a:t>tệ</a:t>
            </a:r>
            <a:r>
              <a:rPr lang="en-US" sz="2100" b="1" dirty="0">
                <a:solidFill>
                  <a:srgbClr val="0000FF"/>
                </a:solidFill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</a:rPr>
              <a:t>đã</a:t>
            </a:r>
            <a:r>
              <a:rPr lang="en-US" sz="2100" b="1" dirty="0" smtClean="0">
                <a:solidFill>
                  <a:srgbClr val="0000FF"/>
                </a:solidFill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</a:rPr>
              <a:t>tác</a:t>
            </a:r>
            <a:r>
              <a:rPr lang="en-US" sz="2100" b="1" dirty="0" smtClean="0">
                <a:solidFill>
                  <a:srgbClr val="0000FF"/>
                </a:solidFill>
              </a:rPr>
              <a:t> </a:t>
            </a:r>
            <a:r>
              <a:rPr lang="en-US" sz="2100" b="1" dirty="0" err="1">
                <a:solidFill>
                  <a:srgbClr val="0000FF"/>
                </a:solidFill>
              </a:rPr>
              <a:t>động</a:t>
            </a:r>
            <a:r>
              <a:rPr lang="en-US" sz="2100" b="1" dirty="0">
                <a:solidFill>
                  <a:srgbClr val="0000FF"/>
                </a:solidFill>
              </a:rPr>
              <a:t> </a:t>
            </a:r>
            <a:r>
              <a:rPr lang="en-US" sz="2100" b="1" dirty="0" err="1">
                <a:solidFill>
                  <a:srgbClr val="0000FF"/>
                </a:solidFill>
              </a:rPr>
              <a:t>mạnh</a:t>
            </a:r>
            <a:r>
              <a:rPr lang="en-US" sz="2100" b="1" dirty="0">
                <a:solidFill>
                  <a:srgbClr val="0000FF"/>
                </a:solidFill>
              </a:rPr>
              <a:t> </a:t>
            </a:r>
            <a:r>
              <a:rPr lang="en-US" sz="2100" b="1" dirty="0" err="1">
                <a:solidFill>
                  <a:srgbClr val="0000FF"/>
                </a:solidFill>
              </a:rPr>
              <a:t>tới</a:t>
            </a:r>
            <a:r>
              <a:rPr lang="en-US" sz="2100" b="1" dirty="0">
                <a:solidFill>
                  <a:srgbClr val="0000FF"/>
                </a:solidFill>
              </a:rPr>
              <a:t> </a:t>
            </a:r>
            <a:r>
              <a:rPr lang="en-US" sz="2100" b="1" dirty="0" err="1">
                <a:solidFill>
                  <a:srgbClr val="0000FF"/>
                </a:solidFill>
              </a:rPr>
              <a:t>tăng</a:t>
            </a:r>
            <a:r>
              <a:rPr lang="en-US" sz="2100" b="1" dirty="0">
                <a:solidFill>
                  <a:srgbClr val="0000FF"/>
                </a:solidFill>
              </a:rPr>
              <a:t> </a:t>
            </a:r>
            <a:r>
              <a:rPr lang="en-US" sz="2100" b="1" dirty="0" err="1">
                <a:solidFill>
                  <a:srgbClr val="0000FF"/>
                </a:solidFill>
              </a:rPr>
              <a:t>trưởng</a:t>
            </a:r>
            <a:r>
              <a:rPr lang="en-US" sz="2100" b="1" dirty="0">
                <a:solidFill>
                  <a:srgbClr val="0000FF"/>
                </a:solidFill>
              </a:rPr>
              <a:t> </a:t>
            </a:r>
            <a:r>
              <a:rPr lang="en-US" sz="2100" b="1" dirty="0" err="1">
                <a:solidFill>
                  <a:srgbClr val="0000FF"/>
                </a:solidFill>
              </a:rPr>
              <a:t>kinh</a:t>
            </a:r>
            <a:r>
              <a:rPr lang="en-US" sz="2100" b="1" dirty="0">
                <a:solidFill>
                  <a:srgbClr val="0000FF"/>
                </a:solidFill>
              </a:rPr>
              <a:t> </a:t>
            </a:r>
            <a:r>
              <a:rPr lang="en-US" sz="2100" b="1" dirty="0" err="1">
                <a:solidFill>
                  <a:srgbClr val="0000FF"/>
                </a:solidFill>
              </a:rPr>
              <a:t>tế</a:t>
            </a:r>
            <a:r>
              <a:rPr lang="en-US" sz="2100" b="1" dirty="0">
                <a:solidFill>
                  <a:srgbClr val="0000FF"/>
                </a:solidFill>
              </a:rPr>
              <a:t>, </a:t>
            </a:r>
            <a:r>
              <a:rPr lang="en-US" sz="2100" b="1" dirty="0" err="1">
                <a:solidFill>
                  <a:srgbClr val="0000FF"/>
                </a:solidFill>
              </a:rPr>
              <a:t>đầu</a:t>
            </a:r>
            <a:r>
              <a:rPr lang="en-US" sz="2100" b="1" dirty="0">
                <a:solidFill>
                  <a:srgbClr val="0000FF"/>
                </a:solidFill>
              </a:rPr>
              <a:t> </a:t>
            </a:r>
            <a:r>
              <a:rPr lang="en-US" sz="2100" b="1" dirty="0" err="1">
                <a:solidFill>
                  <a:srgbClr val="0000FF"/>
                </a:solidFill>
              </a:rPr>
              <a:t>tư</a:t>
            </a:r>
            <a:r>
              <a:rPr lang="en-US" sz="2100" b="1" dirty="0">
                <a:solidFill>
                  <a:srgbClr val="0000FF"/>
                </a:solidFill>
              </a:rPr>
              <a:t>, </a:t>
            </a:r>
            <a:r>
              <a:rPr lang="en-US" sz="2100" b="1" dirty="0" err="1">
                <a:solidFill>
                  <a:srgbClr val="0000FF"/>
                </a:solidFill>
              </a:rPr>
              <a:t>tiêu</a:t>
            </a:r>
            <a:r>
              <a:rPr lang="en-US" sz="2100" b="1" dirty="0">
                <a:solidFill>
                  <a:srgbClr val="0000FF"/>
                </a:solidFill>
              </a:rPr>
              <a:t> </a:t>
            </a:r>
            <a:r>
              <a:rPr lang="en-US" sz="2100" b="1" dirty="0" err="1">
                <a:solidFill>
                  <a:srgbClr val="0000FF"/>
                </a:solidFill>
              </a:rPr>
              <a:t>dùng</a:t>
            </a:r>
            <a:r>
              <a:rPr lang="en-US" sz="2100" b="1" dirty="0">
                <a:solidFill>
                  <a:srgbClr val="0000FF"/>
                </a:solidFill>
              </a:rPr>
              <a:t>. </a:t>
            </a:r>
            <a:endParaRPr lang="en-US" sz="2100" b="1" dirty="0" smtClean="0">
              <a:solidFill>
                <a:srgbClr val="0000FF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000FF"/>
              </a:buClr>
            </a:pPr>
            <a:r>
              <a:rPr lang="vi-VN" sz="21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Trong </a:t>
            </a:r>
            <a:r>
              <a:rPr lang="vi-VN" sz="21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nước,</a:t>
            </a:r>
            <a:r>
              <a:rPr lang="vi-VN" sz="2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kinh</a:t>
            </a:r>
            <a:r>
              <a:rPr lang="en-US" sz="2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chịu</a:t>
            </a:r>
            <a:r>
              <a:rPr lang="en-US" sz="2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2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</a:rPr>
              <a:t>động</a:t>
            </a:r>
            <a:r>
              <a:rPr lang="en-US" sz="2100" b="1" dirty="0" smtClean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của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</a:rPr>
              <a:t>K.tế</a:t>
            </a:r>
            <a:r>
              <a:rPr lang="en-US" sz="2100" b="1" dirty="0" smtClean="0">
                <a:solidFill>
                  <a:srgbClr val="002060"/>
                </a:solidFill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</a:rPr>
              <a:t>thế</a:t>
            </a:r>
            <a:r>
              <a:rPr lang="en-US" sz="2100" b="1" dirty="0" smtClean="0">
                <a:solidFill>
                  <a:srgbClr val="002060"/>
                </a:solidFill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</a:rPr>
              <a:t>giới</a:t>
            </a:r>
            <a:r>
              <a:rPr lang="en-US" sz="2100" b="1" dirty="0" smtClean="0">
                <a:solidFill>
                  <a:srgbClr val="002060"/>
                </a:solidFill>
              </a:rPr>
              <a:t>, </a:t>
            </a:r>
            <a:r>
              <a:rPr lang="en-US" sz="2100" b="1" dirty="0" err="1" smtClean="0">
                <a:solidFill>
                  <a:srgbClr val="002060"/>
                </a:solidFill>
              </a:rPr>
              <a:t>hầu</a:t>
            </a:r>
            <a:r>
              <a:rPr lang="en-US" sz="2100" b="1" dirty="0" smtClean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hết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các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ngành</a:t>
            </a:r>
            <a:r>
              <a:rPr lang="en-US" sz="2100" b="1" dirty="0">
                <a:solidFill>
                  <a:srgbClr val="002060"/>
                </a:solidFill>
              </a:rPr>
              <a:t>, </a:t>
            </a:r>
            <a:r>
              <a:rPr lang="en-US" sz="2100" b="1" dirty="0" err="1">
                <a:solidFill>
                  <a:srgbClr val="002060"/>
                </a:solidFill>
              </a:rPr>
              <a:t>các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lĩnh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vực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</a:rPr>
              <a:t>trong</a:t>
            </a:r>
            <a:r>
              <a:rPr lang="en-US" sz="2100" b="1" dirty="0" smtClean="0">
                <a:solidFill>
                  <a:srgbClr val="002060"/>
                </a:solidFill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</a:rPr>
              <a:t>nước</a:t>
            </a:r>
            <a:r>
              <a:rPr lang="en-US" sz="2100" b="1" dirty="0" smtClean="0">
                <a:solidFill>
                  <a:srgbClr val="002060"/>
                </a:solidFill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</a:rPr>
              <a:t>đều</a:t>
            </a:r>
            <a:r>
              <a:rPr lang="en-US" sz="2100" b="1" dirty="0" smtClean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bị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ảnh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hưởng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nghiêm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</a:rPr>
              <a:t>trọng</a:t>
            </a:r>
            <a:r>
              <a:rPr lang="en-US" sz="2100" b="1" dirty="0" smtClean="0">
                <a:solidFill>
                  <a:srgbClr val="002060"/>
                </a:solidFill>
              </a:rPr>
              <a:t>, </a:t>
            </a:r>
            <a:r>
              <a:rPr lang="en-US" sz="2100" b="1" dirty="0" err="1" smtClean="0">
                <a:solidFill>
                  <a:srgbClr val="002060"/>
                </a:solidFill>
              </a:rPr>
              <a:t>gặp</a:t>
            </a:r>
            <a:r>
              <a:rPr lang="en-US" sz="2100" b="1" dirty="0" smtClean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rất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nhiều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khó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khăn</a:t>
            </a:r>
            <a:r>
              <a:rPr lang="en-US" sz="2100" b="1" dirty="0" smtClean="0">
                <a:solidFill>
                  <a:srgbClr val="002060"/>
                </a:solidFill>
              </a:rPr>
              <a:t>;… </a:t>
            </a:r>
            <a:endParaRPr lang="en-US" sz="2100" b="1" dirty="0">
              <a:solidFill>
                <a:srgbClr val="002060"/>
              </a:solidFill>
            </a:endParaRPr>
          </a:p>
          <a:p>
            <a:pPr marL="457200" indent="-274320">
              <a:spcBef>
                <a:spcPts val="200"/>
              </a:spcBef>
              <a:spcAft>
                <a:spcPts val="200"/>
              </a:spcAft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2100" b="1" dirty="0" err="1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Tuy</a:t>
            </a:r>
            <a:r>
              <a:rPr lang="en-US" sz="21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1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100" b="1" dirty="0" err="1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1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1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1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chỉ </a:t>
            </a:r>
            <a:r>
              <a:rPr lang="vi-VN" sz="2100" b="1" dirty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đạo </a:t>
            </a:r>
            <a:r>
              <a:rPr lang="en-US" sz="2100" b="1" dirty="0" err="1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quyết</a:t>
            </a:r>
            <a:r>
              <a:rPr lang="en-US" sz="21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liệt</a:t>
            </a:r>
            <a:r>
              <a:rPr lang="en-US" sz="21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100" b="1" dirty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100" b="1" dirty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phủ</a:t>
            </a:r>
            <a:r>
              <a:rPr lang="en-US" sz="21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100" b="1" i="1" dirty="0" err="1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K.tế</a:t>
            </a:r>
            <a:r>
              <a:rPr lang="en-US" sz="2100" b="1" i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- XH 6 </a:t>
            </a:r>
            <a:r>
              <a:rPr lang="en-US" sz="2100" b="1" i="1" dirty="0" err="1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tháng</a:t>
            </a:r>
            <a:r>
              <a:rPr lang="en-US" sz="2100" b="1" i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100" b="1" i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100" b="1" i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2023 </a:t>
            </a:r>
            <a:r>
              <a:rPr lang="en-US" sz="2100" b="1" i="1" dirty="0" err="1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100" b="1" i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100" b="1" i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100" b="1" i="1" dirty="0" err="1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100" b="1" i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sz="2100" b="1" i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dirty="0" err="1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100" b="1" i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u="sng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100" b="1" i="1" u="sng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u="sng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100" b="1" i="1" u="sng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u="sng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100" b="1" i="1" u="sng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u="sng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100" b="1" i="1" u="sng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i="1" u="sng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cực</a:t>
            </a:r>
            <a:r>
              <a:rPr lang="en-US" sz="2100" b="1" i="1" u="sng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100" b="1" i="1" u="sng" dirty="0" err="1">
                <a:solidFill>
                  <a:srgbClr val="333399"/>
                </a:solidFill>
              </a:rPr>
              <a:t>kinh</a:t>
            </a:r>
            <a:r>
              <a:rPr lang="en-US" sz="2100" b="1" i="1" u="sng" dirty="0">
                <a:solidFill>
                  <a:srgbClr val="333399"/>
                </a:solidFill>
              </a:rPr>
              <a:t> </a:t>
            </a:r>
            <a:r>
              <a:rPr lang="en-US" sz="2100" b="1" i="1" u="sng" dirty="0" err="1">
                <a:solidFill>
                  <a:srgbClr val="333399"/>
                </a:solidFill>
              </a:rPr>
              <a:t>tế</a:t>
            </a:r>
            <a:r>
              <a:rPr lang="en-US" sz="2100" b="1" i="1" u="sng" dirty="0">
                <a:solidFill>
                  <a:srgbClr val="333399"/>
                </a:solidFill>
              </a:rPr>
              <a:t> </a:t>
            </a:r>
            <a:r>
              <a:rPr lang="en-US" sz="2100" b="1" i="1" u="sng" dirty="0" err="1">
                <a:solidFill>
                  <a:srgbClr val="333399"/>
                </a:solidFill>
              </a:rPr>
              <a:t>vĩ</a:t>
            </a:r>
            <a:r>
              <a:rPr lang="en-US" sz="2100" b="1" i="1" u="sng" dirty="0">
                <a:solidFill>
                  <a:srgbClr val="333399"/>
                </a:solidFill>
              </a:rPr>
              <a:t> </a:t>
            </a:r>
            <a:r>
              <a:rPr lang="en-US" sz="2100" b="1" i="1" u="sng" dirty="0" err="1">
                <a:solidFill>
                  <a:srgbClr val="333399"/>
                </a:solidFill>
              </a:rPr>
              <a:t>mô</a:t>
            </a:r>
            <a:r>
              <a:rPr lang="en-US" sz="2100" b="1" i="1" u="sng" dirty="0">
                <a:solidFill>
                  <a:srgbClr val="333399"/>
                </a:solidFill>
              </a:rPr>
              <a:t> </a:t>
            </a:r>
            <a:r>
              <a:rPr lang="en-US" sz="2100" b="1" i="1" u="sng" dirty="0" err="1">
                <a:solidFill>
                  <a:srgbClr val="333399"/>
                </a:solidFill>
              </a:rPr>
              <a:t>ổn</a:t>
            </a:r>
            <a:r>
              <a:rPr lang="en-US" sz="2100" b="1" i="1" u="sng" dirty="0">
                <a:solidFill>
                  <a:srgbClr val="333399"/>
                </a:solidFill>
              </a:rPr>
              <a:t> </a:t>
            </a:r>
            <a:r>
              <a:rPr lang="en-US" sz="2100" b="1" i="1" u="sng" dirty="0" err="1">
                <a:solidFill>
                  <a:srgbClr val="333399"/>
                </a:solidFill>
              </a:rPr>
              <a:t>định</a:t>
            </a:r>
            <a:r>
              <a:rPr lang="en-US" sz="2100" b="1" i="1" dirty="0">
                <a:solidFill>
                  <a:srgbClr val="C00000"/>
                </a:solidFill>
              </a:rPr>
              <a:t>, </a:t>
            </a:r>
            <a:r>
              <a:rPr lang="en-US" sz="2100" b="1" i="1" dirty="0" err="1">
                <a:solidFill>
                  <a:srgbClr val="C00000"/>
                </a:solidFill>
              </a:rPr>
              <a:t>các</a:t>
            </a:r>
            <a:r>
              <a:rPr lang="en-US" sz="2100" b="1" i="1" dirty="0">
                <a:solidFill>
                  <a:srgbClr val="C00000"/>
                </a:solidFill>
              </a:rPr>
              <a:t> </a:t>
            </a:r>
            <a:r>
              <a:rPr lang="en-US" sz="2100" b="1" i="1" dirty="0" err="1">
                <a:solidFill>
                  <a:srgbClr val="C00000"/>
                </a:solidFill>
              </a:rPr>
              <a:t>cân</a:t>
            </a:r>
            <a:r>
              <a:rPr lang="en-US" sz="2100" b="1" i="1" dirty="0">
                <a:solidFill>
                  <a:srgbClr val="C00000"/>
                </a:solidFill>
              </a:rPr>
              <a:t> </a:t>
            </a:r>
            <a:r>
              <a:rPr lang="en-US" sz="2100" b="1" i="1" dirty="0" err="1">
                <a:solidFill>
                  <a:srgbClr val="C00000"/>
                </a:solidFill>
              </a:rPr>
              <a:t>đối</a:t>
            </a:r>
            <a:r>
              <a:rPr lang="en-US" sz="2100" b="1" i="1" dirty="0">
                <a:solidFill>
                  <a:srgbClr val="C00000"/>
                </a:solidFill>
              </a:rPr>
              <a:t> </a:t>
            </a:r>
            <a:r>
              <a:rPr lang="en-US" sz="2100" b="1" i="1" dirty="0" err="1">
                <a:solidFill>
                  <a:srgbClr val="C00000"/>
                </a:solidFill>
              </a:rPr>
              <a:t>lớn</a:t>
            </a:r>
            <a:r>
              <a:rPr lang="en-US" sz="2100" b="1" i="1" dirty="0">
                <a:solidFill>
                  <a:srgbClr val="C00000"/>
                </a:solidFill>
              </a:rPr>
              <a:t> </a:t>
            </a:r>
            <a:r>
              <a:rPr lang="en-US" sz="2100" b="1" i="1" dirty="0" err="1">
                <a:solidFill>
                  <a:srgbClr val="C00000"/>
                </a:solidFill>
              </a:rPr>
              <a:t>được</a:t>
            </a:r>
            <a:r>
              <a:rPr lang="en-US" sz="2100" b="1" i="1" dirty="0">
                <a:solidFill>
                  <a:srgbClr val="C00000"/>
                </a:solidFill>
              </a:rPr>
              <a:t> </a:t>
            </a:r>
            <a:r>
              <a:rPr lang="en-US" sz="2100" b="1" i="1" dirty="0" err="1" smtClean="0">
                <a:solidFill>
                  <a:srgbClr val="C00000"/>
                </a:solidFill>
              </a:rPr>
              <a:t>đảm</a:t>
            </a:r>
            <a:r>
              <a:rPr lang="en-US" sz="2100" b="1" i="1" dirty="0" smtClean="0">
                <a:solidFill>
                  <a:srgbClr val="C00000"/>
                </a:solidFill>
              </a:rPr>
              <a:t> </a:t>
            </a:r>
            <a:r>
              <a:rPr lang="en-US" sz="2100" b="1" i="1" dirty="0" err="1" smtClean="0">
                <a:solidFill>
                  <a:srgbClr val="C00000"/>
                </a:solidFill>
              </a:rPr>
              <a:t>bảo</a:t>
            </a:r>
            <a:r>
              <a:rPr lang="en-US" sz="2100" b="1" i="1" dirty="0" smtClean="0">
                <a:solidFill>
                  <a:srgbClr val="C00000"/>
                </a:solidFill>
              </a:rPr>
              <a:t>, </a:t>
            </a:r>
            <a:r>
              <a:rPr lang="en-US" sz="2100" b="1" i="1" dirty="0" err="1" smtClean="0">
                <a:solidFill>
                  <a:srgbClr val="C00000"/>
                </a:solidFill>
              </a:rPr>
              <a:t>lạm</a:t>
            </a:r>
            <a:r>
              <a:rPr lang="en-US" sz="2100" b="1" i="1" dirty="0" smtClean="0">
                <a:solidFill>
                  <a:srgbClr val="C00000"/>
                </a:solidFill>
              </a:rPr>
              <a:t> </a:t>
            </a:r>
            <a:r>
              <a:rPr lang="en-US" sz="2100" b="1" i="1" dirty="0" err="1">
                <a:solidFill>
                  <a:srgbClr val="C00000"/>
                </a:solidFill>
              </a:rPr>
              <a:t>phát</a:t>
            </a:r>
            <a:r>
              <a:rPr lang="en-US" sz="2100" b="1" i="1" dirty="0">
                <a:solidFill>
                  <a:srgbClr val="C00000"/>
                </a:solidFill>
              </a:rPr>
              <a:t> </a:t>
            </a:r>
            <a:r>
              <a:rPr lang="en-US" sz="2100" b="1" i="1" dirty="0" err="1">
                <a:solidFill>
                  <a:srgbClr val="C00000"/>
                </a:solidFill>
              </a:rPr>
              <a:t>được</a:t>
            </a:r>
            <a:r>
              <a:rPr lang="en-US" sz="2100" b="1" i="1" dirty="0">
                <a:solidFill>
                  <a:srgbClr val="C00000"/>
                </a:solidFill>
              </a:rPr>
              <a:t> </a:t>
            </a:r>
            <a:r>
              <a:rPr lang="en-US" sz="2100" b="1" i="1" dirty="0" err="1">
                <a:solidFill>
                  <a:srgbClr val="C00000"/>
                </a:solidFill>
              </a:rPr>
              <a:t>kiểm</a:t>
            </a:r>
            <a:r>
              <a:rPr lang="en-US" sz="2100" b="1" i="1" dirty="0">
                <a:solidFill>
                  <a:srgbClr val="C00000"/>
                </a:solidFill>
              </a:rPr>
              <a:t> </a:t>
            </a:r>
            <a:r>
              <a:rPr lang="en-US" sz="2100" b="1" i="1" dirty="0" err="1">
                <a:solidFill>
                  <a:srgbClr val="C00000"/>
                </a:solidFill>
              </a:rPr>
              <a:t>soát</a:t>
            </a:r>
            <a:r>
              <a:rPr lang="en-US" sz="2100" b="1" i="1" dirty="0">
                <a:solidFill>
                  <a:srgbClr val="C00000"/>
                </a:solidFill>
              </a:rPr>
              <a:t> ở </a:t>
            </a:r>
            <a:r>
              <a:rPr lang="en-US" sz="2100" b="1" i="1" dirty="0" err="1">
                <a:solidFill>
                  <a:srgbClr val="C00000"/>
                </a:solidFill>
              </a:rPr>
              <a:t>mức</a:t>
            </a:r>
            <a:r>
              <a:rPr lang="en-US" sz="2100" b="1" i="1" dirty="0">
                <a:solidFill>
                  <a:srgbClr val="C00000"/>
                </a:solidFill>
              </a:rPr>
              <a:t> </a:t>
            </a:r>
            <a:r>
              <a:rPr lang="en-US" sz="2100" b="1" i="1" dirty="0" err="1">
                <a:solidFill>
                  <a:srgbClr val="C00000"/>
                </a:solidFill>
              </a:rPr>
              <a:t>phù</a:t>
            </a:r>
            <a:r>
              <a:rPr lang="en-US" sz="2100" b="1" i="1" dirty="0">
                <a:solidFill>
                  <a:srgbClr val="C00000"/>
                </a:solidFill>
              </a:rPr>
              <a:t> </a:t>
            </a:r>
            <a:r>
              <a:rPr lang="en-US" sz="2100" b="1" i="1" dirty="0" err="1">
                <a:solidFill>
                  <a:srgbClr val="C00000"/>
                </a:solidFill>
              </a:rPr>
              <a:t>hợp</a:t>
            </a:r>
            <a:r>
              <a:rPr lang="en-US" sz="2100" b="1" i="1" dirty="0">
                <a:solidFill>
                  <a:srgbClr val="C00000"/>
                </a:solidFill>
              </a:rPr>
              <a:t>.</a:t>
            </a:r>
            <a:r>
              <a:rPr lang="en-US" sz="2100" dirty="0">
                <a:solidFill>
                  <a:srgbClr val="0000FF"/>
                </a:solidFill>
              </a:rPr>
              <a:t> </a:t>
            </a:r>
            <a:r>
              <a:rPr lang="en-US" sz="21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vi-VN" sz="21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vi-VN" sz="20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Tx/>
              <a:buFont typeface="Wingdings" pitchFamily="2" charset="2"/>
              <a:buChar char="q"/>
            </a:pPr>
            <a:endParaRPr lang="en-US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66428-DD75-4F27-A2B6-A142E800BCFC}" type="slidenum">
              <a:rPr lang="en-US" sz="1600" b="1" smtClean="0">
                <a:solidFill>
                  <a:srgbClr val="FFFF00"/>
                </a:solidFill>
              </a:rPr>
              <a:pPr>
                <a:defRPr/>
              </a:pPr>
              <a:t>2</a:t>
            </a:fld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1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-51375"/>
            <a:ext cx="9144000" cy="584775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n-lt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+mn-lt"/>
              </a:rPr>
              <a:t>I. TĂNG TRƯỞNG KINH TẾ</a:t>
            </a:r>
            <a:endParaRPr lang="en-US" sz="28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537325"/>
            <a:ext cx="2133600" cy="244475"/>
          </a:xfrm>
        </p:spPr>
        <p:txBody>
          <a:bodyPr/>
          <a:lstStyle/>
          <a:p>
            <a:fld id="{05817E4A-A418-40F0-AA2B-1E31C65509AC}" type="slidenum">
              <a:rPr lang="en-US" sz="1800" b="1" smtClean="0">
                <a:solidFill>
                  <a:srgbClr val="FFFF00"/>
                </a:solidFill>
              </a:rPr>
              <a:pPr/>
              <a:t>3</a:t>
            </a:fld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533400"/>
            <a:ext cx="9067800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400" b="1" i="1" dirty="0">
                <a:solidFill>
                  <a:srgbClr val="C00000"/>
                </a:solidFill>
              </a:rPr>
              <a:t>1. Tốc độ tăng tổng sản phẩm trong nước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0000CC"/>
              </a:buClr>
              <a:buFont typeface="Wingdings" pitchFamily="2" charset="2"/>
              <a:buChar char="v"/>
            </a:pPr>
            <a:r>
              <a:rPr lang="vi-VN" sz="2100" b="1" i="1" dirty="0" smtClean="0">
                <a:solidFill>
                  <a:srgbClr val="0000CC"/>
                </a:solidFill>
              </a:rPr>
              <a:t>GDP </a:t>
            </a:r>
            <a:r>
              <a:rPr lang="vi-VN" sz="2100" b="1" i="1" dirty="0">
                <a:solidFill>
                  <a:srgbClr val="0000CC"/>
                </a:solidFill>
              </a:rPr>
              <a:t>6 tháng đầu năm 2023 tăng </a:t>
            </a:r>
            <a:r>
              <a:rPr lang="vi-VN" sz="2100" b="1" i="1" dirty="0">
                <a:solidFill>
                  <a:srgbClr val="FF0000"/>
                </a:solidFill>
              </a:rPr>
              <a:t>3,72</a:t>
            </a:r>
            <a:r>
              <a:rPr lang="vi-VN" sz="2100" b="1" i="1" dirty="0" smtClean="0">
                <a:solidFill>
                  <a:srgbClr val="FF0000"/>
                </a:solidFill>
              </a:rPr>
              <a:t>%</a:t>
            </a:r>
            <a:r>
              <a:rPr lang="en-US" sz="2100" b="1" i="1" dirty="0" smtClean="0">
                <a:solidFill>
                  <a:srgbClr val="FF0000"/>
                </a:solidFill>
              </a:rPr>
              <a:t> </a:t>
            </a:r>
            <a:r>
              <a:rPr lang="en-US" sz="2100" b="1" i="1" dirty="0" smtClean="0">
                <a:solidFill>
                  <a:srgbClr val="0000CC"/>
                </a:solidFill>
              </a:rPr>
              <a:t>so </a:t>
            </a:r>
            <a:r>
              <a:rPr lang="en-US" sz="2100" b="1" i="1" dirty="0" err="1" smtClean="0">
                <a:solidFill>
                  <a:srgbClr val="0000CC"/>
                </a:solidFill>
              </a:rPr>
              <a:t>với</a:t>
            </a:r>
            <a:r>
              <a:rPr lang="en-US" sz="2100" b="1" i="1" dirty="0" smtClean="0">
                <a:solidFill>
                  <a:srgbClr val="0000CC"/>
                </a:solidFill>
              </a:rPr>
              <a:t> </a:t>
            </a:r>
            <a:r>
              <a:rPr lang="en-US" sz="2100" b="1" i="1" dirty="0" err="1" smtClean="0">
                <a:solidFill>
                  <a:srgbClr val="0000CC"/>
                </a:solidFill>
              </a:rPr>
              <a:t>cùng</a:t>
            </a:r>
            <a:r>
              <a:rPr lang="en-US" sz="2100" b="1" i="1" dirty="0" smtClean="0">
                <a:solidFill>
                  <a:srgbClr val="0000CC"/>
                </a:solidFill>
              </a:rPr>
              <a:t> </a:t>
            </a:r>
            <a:r>
              <a:rPr lang="en-US" sz="2100" b="1" i="1" dirty="0" err="1" smtClean="0">
                <a:solidFill>
                  <a:srgbClr val="0000CC"/>
                </a:solidFill>
              </a:rPr>
              <a:t>kỳ</a:t>
            </a:r>
            <a:r>
              <a:rPr lang="en-US" sz="2100" b="1" i="1" dirty="0" smtClean="0">
                <a:solidFill>
                  <a:srgbClr val="0000CC"/>
                </a:solidFill>
              </a:rPr>
              <a:t> </a:t>
            </a:r>
            <a:r>
              <a:rPr lang="en-US" sz="2100" b="1" i="1" dirty="0" err="1" smtClean="0">
                <a:solidFill>
                  <a:srgbClr val="0000CC"/>
                </a:solidFill>
              </a:rPr>
              <a:t>năm</a:t>
            </a:r>
            <a:r>
              <a:rPr lang="en-US" sz="2100" b="1" i="1" dirty="0" smtClean="0">
                <a:solidFill>
                  <a:srgbClr val="0000CC"/>
                </a:solidFill>
              </a:rPr>
              <a:t> </a:t>
            </a:r>
            <a:r>
              <a:rPr lang="en-US" sz="2100" b="1" i="1" dirty="0" err="1" smtClean="0">
                <a:solidFill>
                  <a:srgbClr val="0000CC"/>
                </a:solidFill>
              </a:rPr>
              <a:t>trước</a:t>
            </a:r>
            <a:r>
              <a:rPr lang="vi-VN" sz="2100" b="1" i="1" dirty="0" smtClean="0">
                <a:solidFill>
                  <a:srgbClr val="0000CC"/>
                </a:solidFill>
              </a:rPr>
              <a:t>. </a:t>
            </a:r>
            <a:r>
              <a:rPr lang="vi-VN" sz="2100" b="1" i="1" dirty="0">
                <a:solidFill>
                  <a:srgbClr val="0000CC"/>
                </a:solidFill>
              </a:rPr>
              <a:t>Trong đó, quý 1/2023 chỉ tăng </a:t>
            </a:r>
            <a:r>
              <a:rPr lang="vi-VN" sz="2100" b="1" i="1" dirty="0">
                <a:solidFill>
                  <a:srgbClr val="FF0000"/>
                </a:solidFill>
              </a:rPr>
              <a:t>3,32%</a:t>
            </a:r>
            <a:r>
              <a:rPr lang="vi-VN" sz="2100" b="1" i="1" dirty="0">
                <a:solidFill>
                  <a:srgbClr val="0000CC"/>
                </a:solidFill>
              </a:rPr>
              <a:t>; quý 2/2023 tăng </a:t>
            </a:r>
            <a:r>
              <a:rPr lang="vi-VN" sz="2100" b="1" i="1" dirty="0">
                <a:solidFill>
                  <a:srgbClr val="FF0000"/>
                </a:solidFill>
              </a:rPr>
              <a:t>4,14%</a:t>
            </a:r>
            <a:r>
              <a:rPr lang="vi-VN" sz="2100" b="1" i="1" dirty="0">
                <a:solidFill>
                  <a:srgbClr val="0000CC"/>
                </a:solidFill>
              </a:rPr>
              <a:t> </a:t>
            </a:r>
            <a:r>
              <a:rPr lang="en-US" sz="2100" b="1" i="1" dirty="0" smtClean="0">
                <a:solidFill>
                  <a:srgbClr val="0000CC"/>
                </a:solidFill>
              </a:rPr>
              <a:t>.</a:t>
            </a:r>
            <a:endParaRPr lang="vi-VN" sz="2100" b="1" i="1" dirty="0">
              <a:solidFill>
                <a:srgbClr val="0000CC"/>
              </a:solidFill>
            </a:endParaRPr>
          </a:p>
        </p:txBody>
      </p:sp>
      <p:graphicFrame>
        <p:nvGraphicFramePr>
          <p:cNvPr id="5" name="Chart 4" title="Tăng trưởng GDP 6 tháng đầu năm qua các năm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083969"/>
              </p:ext>
            </p:extLst>
          </p:nvPr>
        </p:nvGraphicFramePr>
        <p:xfrm>
          <a:off x="533400" y="1828800"/>
          <a:ext cx="7391400" cy="4453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21419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533400" y="1371600"/>
            <a:ext cx="1306563" cy="3605213"/>
            <a:chOff x="513" y="998"/>
            <a:chExt cx="1109" cy="2271"/>
          </a:xfrm>
        </p:grpSpPr>
        <p:sp>
          <p:nvSpPr>
            <p:cNvPr id="6168" name="Freeform 4"/>
            <p:cNvSpPr>
              <a:spLocks/>
            </p:cNvSpPr>
            <p:nvPr/>
          </p:nvSpPr>
          <p:spPr bwMode="gray">
            <a:xfrm flipV="1">
              <a:off x="683" y="2087"/>
              <a:ext cx="933" cy="1182"/>
            </a:xfrm>
            <a:custGeom>
              <a:avLst/>
              <a:gdLst>
                <a:gd name="T0" fmla="*/ 118 w 933"/>
                <a:gd name="T1" fmla="*/ 1044 h 1182"/>
                <a:gd name="T2" fmla="*/ 128 w 933"/>
                <a:gd name="T3" fmla="*/ 340 h 1182"/>
                <a:gd name="T4" fmla="*/ 264 w 933"/>
                <a:gd name="T5" fmla="*/ 210 h 1182"/>
                <a:gd name="T6" fmla="*/ 720 w 933"/>
                <a:gd name="T7" fmla="*/ 202 h 1182"/>
                <a:gd name="T8" fmla="*/ 720 w 933"/>
                <a:gd name="T9" fmla="*/ 320 h 1182"/>
                <a:gd name="T10" fmla="*/ 933 w 933"/>
                <a:gd name="T11" fmla="*/ 153 h 1182"/>
                <a:gd name="T12" fmla="*/ 712 w 933"/>
                <a:gd name="T13" fmla="*/ 0 h 1182"/>
                <a:gd name="T14" fmla="*/ 714 w 933"/>
                <a:gd name="T15" fmla="*/ 92 h 1182"/>
                <a:gd name="T16" fmla="*/ 234 w 933"/>
                <a:gd name="T17" fmla="*/ 94 h 1182"/>
                <a:gd name="T18" fmla="*/ 0 w 933"/>
                <a:gd name="T19" fmla="*/ 298 h 1182"/>
                <a:gd name="T20" fmla="*/ 0 w 933"/>
                <a:gd name="T21" fmla="*/ 1058 h 1182"/>
                <a:gd name="T22" fmla="*/ 118 w 933"/>
                <a:gd name="T23" fmla="*/ 1044 h 118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33"/>
                <a:gd name="T37" fmla="*/ 0 h 1182"/>
                <a:gd name="T38" fmla="*/ 933 w 933"/>
                <a:gd name="T39" fmla="*/ 1182 h 118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9" name="Freeform 5"/>
            <p:cNvSpPr>
              <a:spLocks/>
            </p:cNvSpPr>
            <p:nvPr/>
          </p:nvSpPr>
          <p:spPr bwMode="gray">
            <a:xfrm rot="-5400000">
              <a:off x="917" y="1548"/>
              <a:ext cx="301" cy="1109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2"/>
                <a:gd name="T25" fmla="*/ 0 h 604"/>
                <a:gd name="T26" fmla="*/ 142 w 142"/>
                <a:gd name="T27" fmla="*/ 604 h 6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Freeform 6"/>
            <p:cNvSpPr>
              <a:spLocks/>
            </p:cNvSpPr>
            <p:nvPr/>
          </p:nvSpPr>
          <p:spPr bwMode="gray">
            <a:xfrm>
              <a:off x="677" y="998"/>
              <a:ext cx="933" cy="1182"/>
            </a:xfrm>
            <a:custGeom>
              <a:avLst/>
              <a:gdLst>
                <a:gd name="T0" fmla="*/ 118 w 933"/>
                <a:gd name="T1" fmla="*/ 1044 h 1182"/>
                <a:gd name="T2" fmla="*/ 128 w 933"/>
                <a:gd name="T3" fmla="*/ 340 h 1182"/>
                <a:gd name="T4" fmla="*/ 264 w 933"/>
                <a:gd name="T5" fmla="*/ 210 h 1182"/>
                <a:gd name="T6" fmla="*/ 720 w 933"/>
                <a:gd name="T7" fmla="*/ 202 h 1182"/>
                <a:gd name="T8" fmla="*/ 720 w 933"/>
                <a:gd name="T9" fmla="*/ 320 h 1182"/>
                <a:gd name="T10" fmla="*/ 933 w 933"/>
                <a:gd name="T11" fmla="*/ 153 h 1182"/>
                <a:gd name="T12" fmla="*/ 712 w 933"/>
                <a:gd name="T13" fmla="*/ 0 h 1182"/>
                <a:gd name="T14" fmla="*/ 714 w 933"/>
                <a:gd name="T15" fmla="*/ 92 h 1182"/>
                <a:gd name="T16" fmla="*/ 234 w 933"/>
                <a:gd name="T17" fmla="*/ 94 h 1182"/>
                <a:gd name="T18" fmla="*/ 0 w 933"/>
                <a:gd name="T19" fmla="*/ 298 h 1182"/>
                <a:gd name="T20" fmla="*/ 0 w 933"/>
                <a:gd name="T21" fmla="*/ 1058 h 1182"/>
                <a:gd name="T22" fmla="*/ 118 w 933"/>
                <a:gd name="T23" fmla="*/ 1044 h 118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33"/>
                <a:gd name="T37" fmla="*/ 0 h 1182"/>
                <a:gd name="T38" fmla="*/ 933 w 933"/>
                <a:gd name="T39" fmla="*/ 1182 h 118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3" name="AutoShape 7"/>
          <p:cNvSpPr>
            <a:spLocks noChangeArrowheads="1"/>
          </p:cNvSpPr>
          <p:nvPr/>
        </p:nvSpPr>
        <p:spPr bwMode="gray">
          <a:xfrm>
            <a:off x="2501900" y="2349500"/>
            <a:ext cx="6642100" cy="13049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9" name="AutoShape 8"/>
          <p:cNvSpPr>
            <a:spLocks noChangeArrowheads="1"/>
          </p:cNvSpPr>
          <p:nvPr/>
        </p:nvSpPr>
        <p:spPr bwMode="gray">
          <a:xfrm>
            <a:off x="3276600" y="2795587"/>
            <a:ext cx="376237" cy="344488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ltGray">
          <a:xfrm>
            <a:off x="2539999" y="3792577"/>
            <a:ext cx="6599597" cy="131445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1" name="AutoShape 10"/>
          <p:cNvSpPr>
            <a:spLocks noChangeArrowheads="1"/>
          </p:cNvSpPr>
          <p:nvPr/>
        </p:nvSpPr>
        <p:spPr bwMode="gray">
          <a:xfrm>
            <a:off x="3281362" y="4267200"/>
            <a:ext cx="376238" cy="347662"/>
          </a:xfrm>
          <a:prstGeom prst="rightArrow">
            <a:avLst>
              <a:gd name="adj1" fmla="val 50000"/>
              <a:gd name="adj2" fmla="val 45091"/>
            </a:avLst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gray">
          <a:xfrm>
            <a:off x="2501900" y="854075"/>
            <a:ext cx="6642100" cy="1436549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>
                  <a:alpha val="80000"/>
                </a:schemeClr>
              </a:gs>
              <a:gs pos="100000">
                <a:schemeClr val="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3" name="AutoShape 12"/>
          <p:cNvSpPr>
            <a:spLocks noChangeArrowheads="1"/>
          </p:cNvSpPr>
          <p:nvPr/>
        </p:nvSpPr>
        <p:spPr bwMode="gray">
          <a:xfrm>
            <a:off x="3281363" y="1300162"/>
            <a:ext cx="376237" cy="344488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gray">
          <a:xfrm>
            <a:off x="1919288" y="838200"/>
            <a:ext cx="1449388" cy="12985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30" name="Freeform 14"/>
          <p:cNvSpPr>
            <a:spLocks/>
          </p:cNvSpPr>
          <p:nvPr/>
        </p:nvSpPr>
        <p:spPr bwMode="gray">
          <a:xfrm>
            <a:off x="1982787" y="903287"/>
            <a:ext cx="811213" cy="64928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48627"/>
                  <a:invGamma/>
                </a:schemeClr>
              </a:gs>
              <a:gs pos="50000">
                <a:schemeClr val="hlink">
                  <a:alpha val="0"/>
                </a:schemeClr>
              </a:gs>
              <a:gs pos="100000">
                <a:schemeClr val="hlink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gray">
          <a:xfrm>
            <a:off x="1931988" y="2339975"/>
            <a:ext cx="1449388" cy="12985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32" name="Freeform 16"/>
          <p:cNvSpPr>
            <a:spLocks/>
          </p:cNvSpPr>
          <p:nvPr/>
        </p:nvSpPr>
        <p:spPr bwMode="gray">
          <a:xfrm>
            <a:off x="1985962" y="2405062"/>
            <a:ext cx="811213" cy="64928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48627"/>
                  <a:invGamma/>
                </a:schemeClr>
              </a:gs>
              <a:gs pos="50000">
                <a:schemeClr val="folHlink">
                  <a:alpha val="0"/>
                </a:schemeClr>
              </a:gs>
              <a:gs pos="100000">
                <a:schemeClr val="folHlink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gray">
          <a:xfrm>
            <a:off x="1912938" y="3783052"/>
            <a:ext cx="1449388" cy="12985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34" name="Freeform 18"/>
          <p:cNvSpPr>
            <a:spLocks/>
          </p:cNvSpPr>
          <p:nvPr/>
        </p:nvSpPr>
        <p:spPr bwMode="gray">
          <a:xfrm>
            <a:off x="1966912" y="3838615"/>
            <a:ext cx="811213" cy="649287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50000">
                <a:schemeClr val="accent2">
                  <a:alpha val="0"/>
                </a:schemeClr>
              </a:gs>
              <a:gs pos="100000">
                <a:schemeClr val="accent2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160" name="Picture 19" descr="YG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1556013" cy="155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1" name="Text Box 20"/>
          <p:cNvSpPr txBox="1">
            <a:spLocks noChangeArrowheads="1"/>
          </p:cNvSpPr>
          <p:nvPr/>
        </p:nvSpPr>
        <p:spPr bwMode="black">
          <a:xfrm>
            <a:off x="3581400" y="762000"/>
            <a:ext cx="5562600" cy="160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Clr>
                <a:srgbClr val="0000FF"/>
              </a:buCl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sz="1900" b="1" dirty="0" err="1" smtClean="0">
                <a:solidFill>
                  <a:srgbClr val="0000FF"/>
                </a:solidFill>
              </a:rPr>
              <a:t>Diện</a:t>
            </a:r>
            <a:r>
              <a:rPr lang="en-US" sz="1900" b="1" dirty="0" smtClean="0">
                <a:solidFill>
                  <a:srgbClr val="0000FF"/>
                </a:solidFill>
              </a:rPr>
              <a:t> </a:t>
            </a:r>
            <a:r>
              <a:rPr lang="en-US" sz="1900" b="1" dirty="0" err="1">
                <a:solidFill>
                  <a:srgbClr val="0000FF"/>
                </a:solidFill>
              </a:rPr>
              <a:t>tích</a:t>
            </a:r>
            <a:r>
              <a:rPr lang="en-US" sz="1900" b="1" dirty="0">
                <a:solidFill>
                  <a:srgbClr val="0000FF"/>
                </a:solidFill>
              </a:rPr>
              <a:t> </a:t>
            </a:r>
            <a:r>
              <a:rPr lang="en-US" sz="1900" b="1" dirty="0" err="1">
                <a:solidFill>
                  <a:srgbClr val="0000FF"/>
                </a:solidFill>
              </a:rPr>
              <a:t>lúa</a:t>
            </a:r>
            <a:r>
              <a:rPr lang="en-US" sz="1900" b="1" dirty="0">
                <a:solidFill>
                  <a:srgbClr val="0000FF"/>
                </a:solidFill>
              </a:rPr>
              <a:t> </a:t>
            </a:r>
            <a:r>
              <a:rPr lang="en-US" sz="1900" b="1" dirty="0" err="1">
                <a:solidFill>
                  <a:srgbClr val="0000FF"/>
                </a:solidFill>
              </a:rPr>
              <a:t>đông</a:t>
            </a:r>
            <a:r>
              <a:rPr lang="en-US" sz="1900" b="1" dirty="0">
                <a:solidFill>
                  <a:srgbClr val="0000FF"/>
                </a:solidFill>
              </a:rPr>
              <a:t> </a:t>
            </a:r>
            <a:r>
              <a:rPr lang="en-US" sz="1900" b="1" dirty="0" err="1" smtClean="0">
                <a:solidFill>
                  <a:srgbClr val="0000FF"/>
                </a:solidFill>
              </a:rPr>
              <a:t>xuân</a:t>
            </a:r>
            <a:r>
              <a:rPr lang="en-US" sz="1900" b="1" dirty="0">
                <a:solidFill>
                  <a:srgbClr val="0000FF"/>
                </a:solidFill>
              </a:rPr>
              <a:t>:</a:t>
            </a:r>
            <a:r>
              <a:rPr lang="en-US" sz="1900" b="1" dirty="0" smtClean="0">
                <a:solidFill>
                  <a:srgbClr val="0000FF"/>
                </a:solidFill>
              </a:rPr>
              <a:t> </a:t>
            </a:r>
            <a:r>
              <a:rPr lang="en-US" sz="1900" b="1" dirty="0">
                <a:solidFill>
                  <a:srgbClr val="C00000"/>
                </a:solidFill>
              </a:rPr>
              <a:t>2.952,5</a:t>
            </a:r>
            <a:r>
              <a:rPr lang="en-US" sz="1900" b="1" dirty="0">
                <a:solidFill>
                  <a:srgbClr val="0000FF"/>
                </a:solidFill>
              </a:rPr>
              <a:t> </a:t>
            </a:r>
            <a:r>
              <a:rPr lang="en-US" sz="1900" b="1" dirty="0" err="1">
                <a:solidFill>
                  <a:srgbClr val="C00000"/>
                </a:solidFill>
              </a:rPr>
              <a:t>nghìn</a:t>
            </a:r>
            <a:r>
              <a:rPr lang="en-US" sz="1900" b="1" dirty="0">
                <a:solidFill>
                  <a:srgbClr val="C00000"/>
                </a:solidFill>
              </a:rPr>
              <a:t> </a:t>
            </a:r>
            <a:r>
              <a:rPr lang="en-US" sz="1900" b="1" dirty="0" smtClean="0">
                <a:solidFill>
                  <a:srgbClr val="C00000"/>
                </a:solidFill>
              </a:rPr>
              <a:t>ha</a:t>
            </a:r>
            <a:r>
              <a:rPr lang="en-US" sz="1900" b="1" dirty="0" smtClean="0">
                <a:solidFill>
                  <a:srgbClr val="0000FF"/>
                </a:solidFill>
              </a:rPr>
              <a:t>. </a:t>
            </a:r>
            <a:r>
              <a:rPr lang="en-US" sz="1900" b="1" dirty="0" err="1">
                <a:solidFill>
                  <a:srgbClr val="0000FF"/>
                </a:solidFill>
              </a:rPr>
              <a:t>Năng</a:t>
            </a:r>
            <a:r>
              <a:rPr lang="en-US" sz="1900" b="1" dirty="0">
                <a:solidFill>
                  <a:srgbClr val="0000FF"/>
                </a:solidFill>
              </a:rPr>
              <a:t> </a:t>
            </a:r>
            <a:r>
              <a:rPr lang="en-US" sz="1900" b="1" dirty="0" err="1" smtClean="0">
                <a:solidFill>
                  <a:srgbClr val="0000FF"/>
                </a:solidFill>
              </a:rPr>
              <a:t>suất</a:t>
            </a:r>
            <a:r>
              <a:rPr lang="en-US" sz="1900" b="1" dirty="0" smtClean="0">
                <a:solidFill>
                  <a:srgbClr val="0000FF"/>
                </a:solidFill>
              </a:rPr>
              <a:t>: </a:t>
            </a:r>
            <a:r>
              <a:rPr lang="en-US" sz="1900" b="1" dirty="0" smtClean="0">
                <a:solidFill>
                  <a:srgbClr val="C00000"/>
                </a:solidFill>
              </a:rPr>
              <a:t>68,4 </a:t>
            </a:r>
            <a:r>
              <a:rPr lang="en-US" sz="1900" b="1" dirty="0" err="1">
                <a:solidFill>
                  <a:srgbClr val="C00000"/>
                </a:solidFill>
              </a:rPr>
              <a:t>tạ</a:t>
            </a:r>
            <a:r>
              <a:rPr lang="en-US" sz="1900" b="1" dirty="0">
                <a:solidFill>
                  <a:srgbClr val="C00000"/>
                </a:solidFill>
              </a:rPr>
              <a:t>/ha</a:t>
            </a:r>
            <a:r>
              <a:rPr lang="en-US" sz="1900" b="1" dirty="0">
                <a:solidFill>
                  <a:srgbClr val="0000FF"/>
                </a:solidFill>
              </a:rPr>
              <a:t>, </a:t>
            </a:r>
            <a:r>
              <a:rPr lang="en-US" sz="1900" b="1" dirty="0" err="1">
                <a:solidFill>
                  <a:srgbClr val="0000FF"/>
                </a:solidFill>
              </a:rPr>
              <a:t>tăng</a:t>
            </a:r>
            <a:r>
              <a:rPr lang="en-US" sz="1900" b="1" dirty="0">
                <a:solidFill>
                  <a:srgbClr val="0000FF"/>
                </a:solidFill>
              </a:rPr>
              <a:t> 1,6 </a:t>
            </a:r>
            <a:r>
              <a:rPr lang="en-US" sz="1900" b="1" dirty="0" err="1">
                <a:solidFill>
                  <a:srgbClr val="0000FF"/>
                </a:solidFill>
              </a:rPr>
              <a:t>tạ</a:t>
            </a:r>
            <a:r>
              <a:rPr lang="en-US" sz="1900" b="1" dirty="0">
                <a:solidFill>
                  <a:srgbClr val="0000FF"/>
                </a:solidFill>
              </a:rPr>
              <a:t>/ha. </a:t>
            </a:r>
            <a:r>
              <a:rPr lang="en-US" sz="1900" b="1" dirty="0" smtClean="0">
                <a:solidFill>
                  <a:srgbClr val="0000FF"/>
                </a:solidFill>
              </a:rPr>
              <a:t>S.</a:t>
            </a:r>
            <a:r>
              <a:rPr lang="en-US" sz="1900" b="1" dirty="0">
                <a:solidFill>
                  <a:srgbClr val="0000FF"/>
                </a:solidFill>
              </a:rPr>
              <a:t> </a:t>
            </a:r>
            <a:r>
              <a:rPr lang="en-US" sz="1900" b="1" dirty="0" err="1">
                <a:solidFill>
                  <a:srgbClr val="0000FF"/>
                </a:solidFill>
              </a:rPr>
              <a:t>lượng</a:t>
            </a:r>
            <a:r>
              <a:rPr lang="en-US" sz="1900" b="1" dirty="0" smtClean="0">
                <a:solidFill>
                  <a:srgbClr val="0000FF"/>
                </a:solidFill>
              </a:rPr>
              <a:t> </a:t>
            </a:r>
            <a:r>
              <a:rPr lang="en-US" sz="1900" b="1" dirty="0" err="1" smtClean="0">
                <a:solidFill>
                  <a:srgbClr val="0000FF"/>
                </a:solidFill>
              </a:rPr>
              <a:t>lúa</a:t>
            </a:r>
            <a:r>
              <a:rPr lang="en-US" sz="1900" b="1" dirty="0" smtClean="0">
                <a:solidFill>
                  <a:srgbClr val="0000FF"/>
                </a:solidFill>
              </a:rPr>
              <a:t> </a:t>
            </a:r>
            <a:r>
              <a:rPr lang="en-US" sz="1900" b="1" dirty="0" err="1">
                <a:solidFill>
                  <a:srgbClr val="0000FF"/>
                </a:solidFill>
              </a:rPr>
              <a:t>đạt</a:t>
            </a:r>
            <a:r>
              <a:rPr lang="en-US" sz="1900" b="1" dirty="0">
                <a:solidFill>
                  <a:srgbClr val="0000FF"/>
                </a:solidFill>
              </a:rPr>
              <a:t> </a:t>
            </a:r>
            <a:r>
              <a:rPr lang="en-US" sz="1900" b="1" dirty="0">
                <a:solidFill>
                  <a:srgbClr val="C00000"/>
                </a:solidFill>
              </a:rPr>
              <a:t>20,2 </a:t>
            </a:r>
            <a:r>
              <a:rPr lang="en-US" sz="1900" b="1" dirty="0" err="1">
                <a:solidFill>
                  <a:srgbClr val="C00000"/>
                </a:solidFill>
              </a:rPr>
              <a:t>triệu</a:t>
            </a:r>
            <a:r>
              <a:rPr lang="en-US" sz="1900" b="1" dirty="0">
                <a:solidFill>
                  <a:srgbClr val="C00000"/>
                </a:solidFill>
              </a:rPr>
              <a:t> </a:t>
            </a:r>
            <a:r>
              <a:rPr lang="en-US" sz="1900" b="1" dirty="0" err="1">
                <a:solidFill>
                  <a:srgbClr val="C00000"/>
                </a:solidFill>
              </a:rPr>
              <a:t>tấn</a:t>
            </a:r>
            <a:r>
              <a:rPr lang="en-US" sz="1900" b="1" dirty="0">
                <a:solidFill>
                  <a:srgbClr val="0000FF"/>
                </a:solidFill>
              </a:rPr>
              <a:t>, </a:t>
            </a:r>
            <a:r>
              <a:rPr lang="en-US" sz="1900" b="1" dirty="0" err="1">
                <a:solidFill>
                  <a:srgbClr val="0000FF"/>
                </a:solidFill>
              </a:rPr>
              <a:t>tăng</a:t>
            </a:r>
            <a:r>
              <a:rPr lang="en-US" sz="1900" b="1" dirty="0">
                <a:solidFill>
                  <a:srgbClr val="0000FF"/>
                </a:solidFill>
              </a:rPr>
              <a:t> </a:t>
            </a:r>
            <a:r>
              <a:rPr lang="en-US" sz="1900" b="1" dirty="0">
                <a:solidFill>
                  <a:srgbClr val="C00000"/>
                </a:solidFill>
              </a:rPr>
              <a:t>231,9 </a:t>
            </a:r>
            <a:r>
              <a:rPr lang="en-US" sz="1900" b="1" dirty="0" err="1">
                <a:solidFill>
                  <a:srgbClr val="C00000"/>
                </a:solidFill>
              </a:rPr>
              <a:t>nghìn</a:t>
            </a:r>
            <a:r>
              <a:rPr lang="en-US" sz="1900" b="1" dirty="0">
                <a:solidFill>
                  <a:srgbClr val="C00000"/>
                </a:solidFill>
              </a:rPr>
              <a:t> </a:t>
            </a:r>
            <a:r>
              <a:rPr lang="en-US" sz="1900" b="1" dirty="0" err="1">
                <a:solidFill>
                  <a:srgbClr val="0000FF"/>
                </a:solidFill>
              </a:rPr>
              <a:t>tấn</a:t>
            </a:r>
            <a:r>
              <a:rPr lang="en-US" sz="1900" b="1" dirty="0" smtClean="0">
                <a:solidFill>
                  <a:srgbClr val="0000FF"/>
                </a:solidFill>
              </a:rPr>
              <a:t>.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900" b="1" dirty="0">
                <a:solidFill>
                  <a:srgbClr val="0000FF"/>
                </a:solidFill>
              </a:rPr>
              <a:t> </a:t>
            </a:r>
            <a:r>
              <a:rPr lang="en-US" sz="1900" b="1" dirty="0" err="1">
                <a:latin typeface="Arial" pitchFamily="34" charset="0"/>
                <a:cs typeface="Arial" pitchFamily="34" charset="0"/>
              </a:rPr>
              <a:t>Xuất</a:t>
            </a:r>
            <a:r>
              <a:rPr lang="en-US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>
                <a:latin typeface="Arial" pitchFamily="34" charset="0"/>
                <a:cs typeface="Arial" pitchFamily="34" charset="0"/>
              </a:rPr>
              <a:t>khẩu</a:t>
            </a:r>
            <a:r>
              <a:rPr lang="en-US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smtClean="0">
                <a:solidFill>
                  <a:srgbClr val="C00000"/>
                </a:solidFill>
              </a:rPr>
              <a:t>4</a:t>
            </a:r>
            <a:r>
              <a:rPr lang="vi-VN" sz="1900" b="1" dirty="0" smtClean="0">
                <a:solidFill>
                  <a:srgbClr val="C00000"/>
                </a:solidFill>
              </a:rPr>
              <a:t>,2</a:t>
            </a:r>
            <a:r>
              <a:rPr lang="en-US" sz="1900" b="1" dirty="0" smtClean="0">
                <a:solidFill>
                  <a:srgbClr val="C00000"/>
                </a:solidFill>
              </a:rPr>
              <a:t>7</a:t>
            </a:r>
            <a:r>
              <a:rPr lang="vi-VN" sz="1900" b="1" dirty="0" smtClean="0">
                <a:solidFill>
                  <a:srgbClr val="C00000"/>
                </a:solidFill>
              </a:rPr>
              <a:t> </a:t>
            </a:r>
            <a:r>
              <a:rPr lang="vi-VN" sz="1900" b="1" dirty="0">
                <a:solidFill>
                  <a:srgbClr val="C00000"/>
                </a:solidFill>
              </a:rPr>
              <a:t>triệu tấn</a:t>
            </a:r>
            <a:r>
              <a:rPr lang="en-US" sz="1900" b="1" dirty="0">
                <a:solidFill>
                  <a:srgbClr val="C00000"/>
                </a:solidFill>
              </a:rPr>
              <a:t> </a:t>
            </a:r>
            <a:r>
              <a:rPr lang="en-US" sz="1900" b="1" dirty="0" err="1">
                <a:solidFill>
                  <a:srgbClr val="0033CC"/>
                </a:solidFill>
              </a:rPr>
              <a:t>gạo</a:t>
            </a:r>
            <a:r>
              <a:rPr lang="vi-VN" sz="1900" b="1" dirty="0" smtClean="0"/>
              <a:t>,</a:t>
            </a:r>
            <a:r>
              <a:rPr lang="vi-VN" sz="1900" b="1" dirty="0"/>
              <a:t> tăng </a:t>
            </a:r>
            <a:r>
              <a:rPr lang="en-US" sz="1900" b="1" dirty="0" smtClean="0">
                <a:solidFill>
                  <a:srgbClr val="C00000"/>
                </a:solidFill>
              </a:rPr>
              <a:t>22</a:t>
            </a:r>
            <a:r>
              <a:rPr lang="vi-VN" sz="1900" b="1" dirty="0" smtClean="0">
                <a:solidFill>
                  <a:srgbClr val="C00000"/>
                </a:solidFill>
              </a:rPr>
              <a:t>,2%</a:t>
            </a:r>
            <a:r>
              <a:rPr lang="en-US" sz="1900" b="1" dirty="0" smtClean="0"/>
              <a:t>, </a:t>
            </a:r>
            <a:r>
              <a:rPr lang="en-US" sz="1900" b="1" dirty="0" err="1" smtClean="0"/>
              <a:t>đạt</a:t>
            </a:r>
            <a:r>
              <a:rPr lang="en-US" sz="1900" b="1" dirty="0" smtClean="0"/>
              <a:t> </a:t>
            </a:r>
            <a:r>
              <a:rPr lang="en-US" sz="1900" b="1" dirty="0" err="1"/>
              <a:t>giá</a:t>
            </a:r>
            <a:r>
              <a:rPr lang="en-US" sz="1900" b="1" dirty="0"/>
              <a:t> </a:t>
            </a:r>
            <a:r>
              <a:rPr lang="en-US" sz="1900" b="1" dirty="0" err="1"/>
              <a:t>trị</a:t>
            </a:r>
            <a:r>
              <a:rPr lang="en-US" sz="1900" b="1" dirty="0"/>
              <a:t> </a:t>
            </a:r>
            <a:r>
              <a:rPr lang="en-US" sz="1900" b="1" dirty="0" smtClean="0">
                <a:solidFill>
                  <a:srgbClr val="C00000"/>
                </a:solidFill>
              </a:rPr>
              <a:t>2</a:t>
            </a:r>
            <a:r>
              <a:rPr lang="vi-VN" sz="1900" b="1" dirty="0" smtClean="0">
                <a:solidFill>
                  <a:srgbClr val="C00000"/>
                </a:solidFill>
              </a:rPr>
              <a:t>,</a:t>
            </a:r>
            <a:r>
              <a:rPr lang="en-US" sz="1900" b="1" dirty="0" smtClean="0">
                <a:solidFill>
                  <a:srgbClr val="C00000"/>
                </a:solidFill>
              </a:rPr>
              <a:t>3</a:t>
            </a:r>
            <a:r>
              <a:rPr lang="vi-VN" sz="1900" b="1" dirty="0" smtClean="0">
                <a:solidFill>
                  <a:srgbClr val="C00000"/>
                </a:solidFill>
              </a:rPr>
              <a:t> </a:t>
            </a:r>
            <a:r>
              <a:rPr lang="vi-VN" sz="1900" b="1" dirty="0">
                <a:solidFill>
                  <a:srgbClr val="C00000"/>
                </a:solidFill>
              </a:rPr>
              <a:t>tỷ </a:t>
            </a:r>
            <a:r>
              <a:rPr lang="vi-VN" sz="1900" b="1" dirty="0" smtClean="0">
                <a:solidFill>
                  <a:srgbClr val="C00000"/>
                </a:solidFill>
              </a:rPr>
              <a:t>USD</a:t>
            </a:r>
            <a:r>
              <a:rPr lang="en-US" sz="1900" b="1" dirty="0" smtClean="0"/>
              <a:t>.</a:t>
            </a:r>
            <a:r>
              <a:rPr lang="en-US" sz="19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900" b="1" dirty="0">
              <a:solidFill>
                <a:srgbClr val="0000FF"/>
              </a:solidFill>
            </a:endParaRPr>
          </a:p>
        </p:txBody>
      </p:sp>
      <p:sp>
        <p:nvSpPr>
          <p:cNvPr id="6162" name="Text Box 21"/>
          <p:cNvSpPr txBox="1">
            <a:spLocks noChangeArrowheads="1"/>
          </p:cNvSpPr>
          <p:nvPr/>
        </p:nvSpPr>
        <p:spPr bwMode="black">
          <a:xfrm>
            <a:off x="3542506" y="2362200"/>
            <a:ext cx="559709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v"/>
            </a:pPr>
            <a:r>
              <a:rPr lang="en-US" sz="1900" b="1" dirty="0" err="1"/>
              <a:t>Tổng</a:t>
            </a:r>
            <a:r>
              <a:rPr lang="en-US" sz="1900" b="1" dirty="0"/>
              <a:t> </a:t>
            </a:r>
            <a:r>
              <a:rPr lang="en-US" sz="1900" b="1" dirty="0" err="1"/>
              <a:t>sản</a:t>
            </a:r>
            <a:r>
              <a:rPr lang="en-US" sz="1900" b="1" dirty="0"/>
              <a:t> </a:t>
            </a:r>
            <a:r>
              <a:rPr lang="en-US" sz="1900" b="1" dirty="0" err="1"/>
              <a:t>lượng</a:t>
            </a:r>
            <a:r>
              <a:rPr lang="en-US" sz="1900" b="1" dirty="0"/>
              <a:t> </a:t>
            </a:r>
            <a:r>
              <a:rPr lang="en-US" sz="1900" b="1" dirty="0" err="1"/>
              <a:t>thủy</a:t>
            </a:r>
            <a:r>
              <a:rPr lang="en-US" sz="1900" b="1" dirty="0"/>
              <a:t> </a:t>
            </a:r>
            <a:r>
              <a:rPr lang="en-US" sz="1900" b="1" dirty="0" err="1"/>
              <a:t>sản</a:t>
            </a:r>
            <a:r>
              <a:rPr lang="en-US" sz="1900" b="1" dirty="0"/>
              <a:t> </a:t>
            </a:r>
            <a:r>
              <a:rPr lang="en-US" sz="1900" b="1" dirty="0" err="1" smtClean="0"/>
              <a:t>đạt</a:t>
            </a:r>
            <a:r>
              <a:rPr lang="en-US" sz="1900" b="1" dirty="0" smtClean="0"/>
              <a:t> </a:t>
            </a:r>
            <a:r>
              <a:rPr lang="en-US" sz="1900" b="1" dirty="0" smtClean="0">
                <a:solidFill>
                  <a:srgbClr val="C00000"/>
                </a:solidFill>
              </a:rPr>
              <a:t>4,27 </a:t>
            </a:r>
            <a:r>
              <a:rPr lang="en-US" sz="1900" b="1" dirty="0" err="1" smtClean="0">
                <a:solidFill>
                  <a:srgbClr val="C00000"/>
                </a:solidFill>
              </a:rPr>
              <a:t>triệu</a:t>
            </a:r>
            <a:r>
              <a:rPr lang="en-US" sz="1900" b="1" dirty="0" smtClean="0">
                <a:solidFill>
                  <a:srgbClr val="C00000"/>
                </a:solidFill>
              </a:rPr>
              <a:t> </a:t>
            </a:r>
            <a:r>
              <a:rPr lang="en-US" sz="1900" b="1" dirty="0" err="1">
                <a:solidFill>
                  <a:srgbClr val="C00000"/>
                </a:solidFill>
              </a:rPr>
              <a:t>tấn</a:t>
            </a:r>
            <a:r>
              <a:rPr lang="en-US" sz="1900" b="1" dirty="0">
                <a:solidFill>
                  <a:srgbClr val="C00000"/>
                </a:solidFill>
              </a:rPr>
              <a:t>, </a:t>
            </a:r>
            <a:r>
              <a:rPr lang="en-US" sz="1900" b="1" dirty="0" err="1">
                <a:solidFill>
                  <a:srgbClr val="C00000"/>
                </a:solidFill>
              </a:rPr>
              <a:t>tăng</a:t>
            </a:r>
            <a:r>
              <a:rPr lang="en-US" sz="1900" b="1" dirty="0">
                <a:solidFill>
                  <a:srgbClr val="C00000"/>
                </a:solidFill>
              </a:rPr>
              <a:t> 1,7% </a:t>
            </a:r>
            <a:r>
              <a:rPr lang="en-US" sz="1900" b="1" dirty="0"/>
              <a:t>so </a:t>
            </a:r>
            <a:r>
              <a:rPr lang="en-US" sz="1900" b="1" dirty="0" err="1"/>
              <a:t>với</a:t>
            </a:r>
            <a:r>
              <a:rPr lang="en-US" sz="1900" b="1" dirty="0"/>
              <a:t> </a:t>
            </a:r>
            <a:r>
              <a:rPr lang="en-US" sz="1900" b="1" dirty="0" err="1"/>
              <a:t>cùng</a:t>
            </a:r>
            <a:r>
              <a:rPr lang="en-US" sz="1900" b="1" dirty="0"/>
              <a:t> </a:t>
            </a:r>
            <a:r>
              <a:rPr lang="en-US" sz="1900" b="1" dirty="0" err="1" smtClean="0"/>
              <a:t>kỳ</a:t>
            </a:r>
            <a:r>
              <a:rPr lang="en-US" sz="1900" b="1" dirty="0"/>
              <a:t>.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Trong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đó</a:t>
            </a:r>
            <a:r>
              <a:rPr lang="en-US" sz="1900" b="1" dirty="0" smtClean="0"/>
              <a:t>, </a:t>
            </a:r>
            <a:r>
              <a:rPr lang="en-US" sz="1900" b="1" dirty="0" err="1" smtClean="0"/>
              <a:t>sản</a:t>
            </a:r>
            <a:r>
              <a:rPr lang="en-US" sz="1900" b="1" dirty="0" smtClean="0"/>
              <a:t> </a:t>
            </a:r>
            <a:r>
              <a:rPr lang="en-US" sz="1900" b="1" dirty="0" err="1"/>
              <a:t>lượng</a:t>
            </a:r>
            <a:r>
              <a:rPr lang="en-US" sz="1900" b="1" dirty="0"/>
              <a:t> </a:t>
            </a:r>
            <a:r>
              <a:rPr lang="en-US" sz="1900" b="1" dirty="0" err="1"/>
              <a:t>thủy</a:t>
            </a:r>
            <a:r>
              <a:rPr lang="en-US" sz="1900" b="1" dirty="0"/>
              <a:t> </a:t>
            </a:r>
            <a:r>
              <a:rPr lang="en-US" sz="1900" b="1" dirty="0" err="1"/>
              <a:t>sản</a:t>
            </a:r>
            <a:r>
              <a:rPr lang="en-US" sz="1900" b="1" dirty="0"/>
              <a:t> </a:t>
            </a:r>
            <a:r>
              <a:rPr lang="en-US" sz="1900" b="1" dirty="0" err="1"/>
              <a:t>nuôi</a:t>
            </a:r>
            <a:r>
              <a:rPr lang="en-US" sz="1900" b="1" dirty="0"/>
              <a:t> </a:t>
            </a:r>
            <a:r>
              <a:rPr lang="en-US" sz="1900" b="1" dirty="0" err="1"/>
              <a:t>trồng</a:t>
            </a:r>
            <a:r>
              <a:rPr lang="en-US" sz="1900" dirty="0"/>
              <a:t> </a:t>
            </a:r>
            <a:r>
              <a:rPr lang="en-US" sz="1900" dirty="0" err="1" smtClean="0"/>
              <a:t>đạt</a:t>
            </a:r>
            <a:r>
              <a:rPr lang="en-US" sz="1900" dirty="0" smtClean="0"/>
              <a:t> </a:t>
            </a:r>
            <a:r>
              <a:rPr lang="en-US" sz="1900" b="1" dirty="0" smtClean="0">
                <a:solidFill>
                  <a:srgbClr val="C00000"/>
                </a:solidFill>
              </a:rPr>
              <a:t>2,33 </a:t>
            </a:r>
            <a:r>
              <a:rPr lang="en-US" sz="1900" b="1" dirty="0" err="1" smtClean="0">
                <a:solidFill>
                  <a:srgbClr val="C00000"/>
                </a:solidFill>
              </a:rPr>
              <a:t>triệu</a:t>
            </a:r>
            <a:r>
              <a:rPr lang="en-US" sz="1900" b="1" dirty="0" smtClean="0">
                <a:solidFill>
                  <a:srgbClr val="C00000"/>
                </a:solidFill>
              </a:rPr>
              <a:t> </a:t>
            </a:r>
            <a:r>
              <a:rPr lang="en-US" sz="1900" b="1" dirty="0" err="1" smtClean="0"/>
              <a:t>tấn</a:t>
            </a:r>
            <a:r>
              <a:rPr lang="en-US" sz="1900" dirty="0"/>
              <a:t>, </a:t>
            </a:r>
            <a:r>
              <a:rPr lang="en-US" sz="1900" dirty="0" err="1"/>
              <a:t>tăng</a:t>
            </a:r>
            <a:r>
              <a:rPr lang="en-US" sz="1900" dirty="0"/>
              <a:t> 3</a:t>
            </a:r>
            <a:r>
              <a:rPr lang="en-US" sz="1900" dirty="0" smtClean="0"/>
              <a:t>%; </a:t>
            </a:r>
            <a:r>
              <a:rPr lang="en-US" sz="2000" b="1" dirty="0" smtClean="0"/>
              <a:t>SL </a:t>
            </a:r>
            <a:r>
              <a:rPr lang="en-US" sz="2000" b="1" dirty="0" err="1"/>
              <a:t>thủy</a:t>
            </a:r>
            <a:r>
              <a:rPr lang="en-US" sz="2000" b="1" dirty="0"/>
              <a:t> </a:t>
            </a:r>
            <a:r>
              <a:rPr lang="en-US" sz="2000" b="1" dirty="0" err="1"/>
              <a:t>sản</a:t>
            </a:r>
            <a:r>
              <a:rPr lang="en-US" sz="2000" b="1" dirty="0"/>
              <a:t> </a:t>
            </a:r>
            <a:r>
              <a:rPr lang="en-US" sz="2000" b="1" dirty="0" err="1"/>
              <a:t>khai</a:t>
            </a:r>
            <a:r>
              <a:rPr lang="en-US" sz="2000" b="1" dirty="0"/>
              <a:t> </a:t>
            </a:r>
            <a:r>
              <a:rPr lang="en-US" sz="2000" b="1" dirty="0" err="1"/>
              <a:t>thác</a:t>
            </a:r>
            <a:r>
              <a:rPr lang="en-US" sz="2000" dirty="0"/>
              <a:t> </a:t>
            </a:r>
            <a:r>
              <a:rPr lang="en-US" sz="2000" dirty="0" err="1" smtClean="0"/>
              <a:t>đạt</a:t>
            </a:r>
            <a:r>
              <a:rPr lang="en-US" sz="2000" dirty="0" smtClean="0"/>
              <a:t> </a:t>
            </a:r>
            <a:r>
              <a:rPr lang="en-US" sz="2000" b="1" dirty="0" smtClean="0"/>
              <a:t>1,93 </a:t>
            </a:r>
            <a:r>
              <a:rPr lang="en-US" sz="2000" b="1" dirty="0" err="1" smtClean="0"/>
              <a:t>triệu</a:t>
            </a:r>
            <a:r>
              <a:rPr lang="en-US" sz="2000" dirty="0" smtClean="0"/>
              <a:t> </a:t>
            </a:r>
            <a:r>
              <a:rPr lang="en-US" sz="2000" dirty="0" err="1" smtClean="0"/>
              <a:t>tấn</a:t>
            </a:r>
            <a:r>
              <a:rPr lang="en-US" sz="2000" dirty="0"/>
              <a:t>.</a:t>
            </a:r>
            <a:endParaRPr lang="en-US" sz="1900" b="1" dirty="0">
              <a:solidFill>
                <a:srgbClr val="000000"/>
              </a:solidFill>
            </a:endParaRPr>
          </a:p>
        </p:txBody>
      </p:sp>
      <p:sp>
        <p:nvSpPr>
          <p:cNvPr id="6163" name="Text Box 22"/>
          <p:cNvSpPr txBox="1">
            <a:spLocks noChangeArrowheads="1"/>
          </p:cNvSpPr>
          <p:nvPr/>
        </p:nvSpPr>
        <p:spPr bwMode="black">
          <a:xfrm>
            <a:off x="3581400" y="3806865"/>
            <a:ext cx="5562600" cy="137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en-US" sz="2000" b="1" dirty="0" err="1"/>
              <a:t>Chăn</a:t>
            </a:r>
            <a:r>
              <a:rPr lang="en-US" sz="2000" b="1" dirty="0"/>
              <a:t> </a:t>
            </a:r>
            <a:r>
              <a:rPr lang="en-US" sz="2000" b="1" dirty="0" err="1"/>
              <a:t>nuôi</a:t>
            </a:r>
            <a:r>
              <a:rPr lang="en-US" sz="2000" b="1" dirty="0"/>
              <a:t> </a:t>
            </a:r>
            <a:r>
              <a:rPr lang="en-US" sz="2000" b="1" dirty="0" err="1" smtClean="0"/>
              <a:t>gia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súc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gia</a:t>
            </a:r>
            <a:r>
              <a:rPr lang="en-US" sz="2000" b="1" dirty="0" smtClean="0"/>
              <a:t> </a:t>
            </a:r>
            <a:r>
              <a:rPr lang="en-US" sz="2000" b="1" dirty="0" err="1"/>
              <a:t>cầm</a:t>
            </a:r>
            <a:r>
              <a:rPr lang="en-US" sz="2000" b="1" dirty="0"/>
              <a:t> </a:t>
            </a:r>
            <a:r>
              <a:rPr lang="en-US" sz="2000" b="1" dirty="0" err="1"/>
              <a:t>phát</a:t>
            </a:r>
            <a:r>
              <a:rPr lang="en-US" sz="2000" b="1" dirty="0"/>
              <a:t> </a:t>
            </a:r>
            <a:r>
              <a:rPr lang="en-US" sz="2000" b="1" dirty="0" err="1"/>
              <a:t>triển</a:t>
            </a:r>
            <a:r>
              <a:rPr lang="en-US" sz="2000" b="1" dirty="0"/>
              <a:t> </a:t>
            </a:r>
            <a:r>
              <a:rPr lang="en-US" sz="2000" b="1" dirty="0" err="1"/>
              <a:t>tốt</a:t>
            </a:r>
            <a:r>
              <a:rPr lang="en-US" sz="2000" b="1" dirty="0"/>
              <a:t> do </a:t>
            </a:r>
            <a:r>
              <a:rPr lang="en-US" sz="2000" b="1" dirty="0" err="1"/>
              <a:t>tình</a:t>
            </a:r>
            <a:r>
              <a:rPr lang="en-US" sz="2000" b="1" dirty="0"/>
              <a:t> </a:t>
            </a:r>
            <a:r>
              <a:rPr lang="en-US" sz="2000" b="1" dirty="0" err="1"/>
              <a:t>hình</a:t>
            </a:r>
            <a:r>
              <a:rPr lang="en-US" sz="2000" b="1" dirty="0"/>
              <a:t> </a:t>
            </a:r>
            <a:r>
              <a:rPr lang="en-US" sz="2000" b="1" dirty="0" err="1"/>
              <a:t>dịch</a:t>
            </a:r>
            <a:r>
              <a:rPr lang="en-US" sz="2000" b="1" dirty="0"/>
              <a:t> </a:t>
            </a:r>
            <a:r>
              <a:rPr lang="en-US" sz="2000" b="1" dirty="0" err="1"/>
              <a:t>bệnh</a:t>
            </a:r>
            <a:r>
              <a:rPr lang="en-US" sz="2000" b="1" dirty="0"/>
              <a:t> </a:t>
            </a:r>
            <a:r>
              <a:rPr lang="en-US" sz="2000" b="1" dirty="0" err="1"/>
              <a:t>được</a:t>
            </a:r>
            <a:r>
              <a:rPr lang="en-US" sz="2000" b="1" dirty="0"/>
              <a:t> </a:t>
            </a:r>
            <a:r>
              <a:rPr lang="en-US" sz="2000" b="1" dirty="0" err="1"/>
              <a:t>kiểm</a:t>
            </a:r>
            <a:r>
              <a:rPr lang="en-US" sz="2000" b="1" dirty="0"/>
              <a:t> </a:t>
            </a:r>
            <a:r>
              <a:rPr lang="en-US" sz="2000" b="1" dirty="0" err="1" smtClean="0"/>
              <a:t>soát</a:t>
            </a:r>
            <a:r>
              <a:rPr lang="en-US" sz="2000" b="1" dirty="0" smtClean="0"/>
              <a:t>.</a:t>
            </a: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Sản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lượng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thịt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hơi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xuất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chuồng</a:t>
            </a:r>
            <a:r>
              <a:rPr lang="en-US" sz="2000" b="1" dirty="0" smtClean="0">
                <a:solidFill>
                  <a:srgbClr val="000000"/>
                </a:solidFill>
              </a:rPr>
              <a:t>: </a:t>
            </a:r>
            <a:r>
              <a:rPr lang="en-US" sz="2000" b="1" dirty="0" err="1" smtClean="0">
                <a:solidFill>
                  <a:srgbClr val="000000"/>
                </a:solidFill>
              </a:rPr>
              <a:t>Heo</a:t>
            </a:r>
            <a:r>
              <a:rPr lang="en-US" sz="2000" b="1" dirty="0" smtClean="0">
                <a:solidFill>
                  <a:srgbClr val="000000"/>
                </a:solidFill>
              </a:rPr>
              <a:t>: </a:t>
            </a:r>
            <a:r>
              <a:rPr lang="en-US" sz="2000" b="1" dirty="0" smtClean="0">
                <a:solidFill>
                  <a:srgbClr val="C00000"/>
                </a:solidFill>
              </a:rPr>
              <a:t>2,35 </a:t>
            </a:r>
            <a:r>
              <a:rPr lang="en-US" sz="2000" b="1" dirty="0" err="1" smtClean="0">
                <a:solidFill>
                  <a:srgbClr val="C00000"/>
                </a:solidFill>
              </a:rPr>
              <a:t>triệu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tấn</a:t>
            </a:r>
            <a:r>
              <a:rPr lang="en-US" sz="2000" b="1" dirty="0" smtClean="0">
                <a:solidFill>
                  <a:srgbClr val="C00000"/>
                </a:solidFill>
              </a:rPr>
              <a:t>; </a:t>
            </a:r>
            <a:r>
              <a:rPr lang="en-US" sz="2000" b="1" dirty="0" err="1" smtClean="0">
                <a:solidFill>
                  <a:srgbClr val="000000"/>
                </a:solidFill>
              </a:rPr>
              <a:t>Gia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cầm</a:t>
            </a:r>
            <a:r>
              <a:rPr lang="en-US" sz="2000" b="1" dirty="0" smtClean="0">
                <a:solidFill>
                  <a:srgbClr val="000000"/>
                </a:solidFill>
              </a:rPr>
              <a:t>: </a:t>
            </a:r>
            <a:r>
              <a:rPr lang="en-US" sz="2000" b="1" dirty="0" smtClean="0">
                <a:solidFill>
                  <a:srgbClr val="C00000"/>
                </a:solidFill>
              </a:rPr>
              <a:t>1,04 </a:t>
            </a:r>
            <a:r>
              <a:rPr lang="en-US" sz="2000" b="1" dirty="0" err="1" smtClean="0">
                <a:solidFill>
                  <a:srgbClr val="C00000"/>
                </a:solidFill>
              </a:rPr>
              <a:t>triệu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tấn</a:t>
            </a:r>
            <a:r>
              <a:rPr lang="en-US" sz="2000" b="1" dirty="0" smtClean="0">
                <a:solidFill>
                  <a:srgbClr val="000000"/>
                </a:solidFill>
              </a:rPr>
              <a:t>…</a:t>
            </a:r>
            <a:endParaRPr lang="en-US" sz="1900" b="1" dirty="0">
              <a:solidFill>
                <a:srgbClr val="000000"/>
              </a:solidFill>
            </a:endParaRPr>
          </a:p>
        </p:txBody>
      </p:sp>
      <p:sp>
        <p:nvSpPr>
          <p:cNvPr id="6164" name="Text Box 23"/>
          <p:cNvSpPr txBox="1">
            <a:spLocks noChangeArrowheads="1"/>
          </p:cNvSpPr>
          <p:nvPr/>
        </p:nvSpPr>
        <p:spPr bwMode="gray">
          <a:xfrm>
            <a:off x="17607" y="2590800"/>
            <a:ext cx="143019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200" b="1" dirty="0" err="1" smtClean="0"/>
              <a:t>Nông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ngư</a:t>
            </a:r>
            <a:r>
              <a:rPr lang="en-US" sz="2200" b="1" dirty="0" smtClean="0"/>
              <a:t>  </a:t>
            </a:r>
            <a:r>
              <a:rPr lang="en-US" sz="2200" b="1" dirty="0" err="1" smtClean="0"/>
              <a:t>nghiệp</a:t>
            </a:r>
            <a:endParaRPr lang="en-US" sz="2200" b="1" dirty="0"/>
          </a:p>
        </p:txBody>
      </p:sp>
      <p:sp>
        <p:nvSpPr>
          <p:cNvPr id="6165" name="Text Box 24"/>
          <p:cNvSpPr txBox="1">
            <a:spLocks noChangeArrowheads="1"/>
          </p:cNvSpPr>
          <p:nvPr/>
        </p:nvSpPr>
        <p:spPr bwMode="white">
          <a:xfrm>
            <a:off x="1828800" y="1008062"/>
            <a:ext cx="1673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FF00"/>
                </a:solidFill>
              </a:rPr>
              <a:t>Nông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nghiệp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166" name="Text Box 25"/>
          <p:cNvSpPr txBox="1">
            <a:spLocks noChangeArrowheads="1"/>
          </p:cNvSpPr>
          <p:nvPr/>
        </p:nvSpPr>
        <p:spPr bwMode="white">
          <a:xfrm>
            <a:off x="1900238" y="2566987"/>
            <a:ext cx="13811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EFFFF"/>
                </a:solidFill>
              </a:rPr>
              <a:t> </a:t>
            </a:r>
            <a:r>
              <a:rPr lang="en-US" sz="2400" b="1" dirty="0" err="1" smtClean="0">
                <a:solidFill>
                  <a:srgbClr val="FEFFFF"/>
                </a:solidFill>
              </a:rPr>
              <a:t>Thủy</a:t>
            </a:r>
            <a:r>
              <a:rPr lang="en-US" sz="2400" b="1" dirty="0" smtClean="0">
                <a:solidFill>
                  <a:srgbClr val="FEFFFF"/>
                </a:solidFill>
              </a:rPr>
              <a:t> </a:t>
            </a:r>
            <a:r>
              <a:rPr lang="en-US" sz="2400" b="1" dirty="0" err="1" smtClean="0">
                <a:solidFill>
                  <a:srgbClr val="FEFFFF"/>
                </a:solidFill>
              </a:rPr>
              <a:t>sản</a:t>
            </a:r>
            <a:endParaRPr lang="en-US" sz="2400" b="1" dirty="0">
              <a:solidFill>
                <a:srgbClr val="FEFFFF"/>
              </a:solidFill>
            </a:endParaRPr>
          </a:p>
        </p:txBody>
      </p:sp>
      <p:sp>
        <p:nvSpPr>
          <p:cNvPr id="6167" name="Text Box 26"/>
          <p:cNvSpPr txBox="1">
            <a:spLocks noChangeArrowheads="1"/>
          </p:cNvSpPr>
          <p:nvPr/>
        </p:nvSpPr>
        <p:spPr bwMode="white">
          <a:xfrm>
            <a:off x="1828800" y="4046577"/>
            <a:ext cx="1673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EFFFF"/>
                </a:solidFill>
              </a:rPr>
              <a:t> </a:t>
            </a:r>
            <a:r>
              <a:rPr lang="en-US" sz="2400" b="1" dirty="0" err="1" smtClean="0">
                <a:solidFill>
                  <a:srgbClr val="FEFFFF"/>
                </a:solidFill>
              </a:rPr>
              <a:t>Chăn</a:t>
            </a:r>
            <a:r>
              <a:rPr lang="en-US" sz="2400" b="1" dirty="0" smtClean="0">
                <a:solidFill>
                  <a:srgbClr val="FEFFFF"/>
                </a:solidFill>
              </a:rPr>
              <a:t> </a:t>
            </a:r>
            <a:r>
              <a:rPr lang="en-US" sz="2400" b="1" dirty="0" err="1" smtClean="0">
                <a:solidFill>
                  <a:srgbClr val="FEFFFF"/>
                </a:solidFill>
              </a:rPr>
              <a:t>nuôi</a:t>
            </a:r>
            <a:endParaRPr lang="en-US" sz="2400" b="1" dirty="0">
              <a:solidFill>
                <a:srgbClr val="FEFFFF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9144000" cy="762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38664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 </a:t>
            </a:r>
            <a:r>
              <a:rPr lang="en-US" sz="2200" b="1" i="1" dirty="0">
                <a:solidFill>
                  <a:schemeClr val="bg1"/>
                </a:solidFill>
              </a:rPr>
              <a:t>2. </a:t>
            </a:r>
            <a:r>
              <a:rPr lang="en-US" sz="2200" b="1" i="1" dirty="0" err="1">
                <a:solidFill>
                  <a:schemeClr val="bg1"/>
                </a:solidFill>
              </a:rPr>
              <a:t>Sản</a:t>
            </a:r>
            <a:r>
              <a:rPr lang="en-US" sz="2200" b="1" i="1" dirty="0">
                <a:solidFill>
                  <a:schemeClr val="bg1"/>
                </a:solidFill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</a:rPr>
              <a:t>xuất</a:t>
            </a:r>
            <a:r>
              <a:rPr lang="en-US" sz="2200" b="1" i="1" dirty="0">
                <a:solidFill>
                  <a:schemeClr val="bg1"/>
                </a:solidFill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</a:rPr>
              <a:t>nông</a:t>
            </a:r>
            <a:r>
              <a:rPr lang="en-US" sz="2200" b="1" i="1" dirty="0">
                <a:solidFill>
                  <a:schemeClr val="bg1"/>
                </a:solidFill>
              </a:rPr>
              <a:t>, </a:t>
            </a:r>
            <a:r>
              <a:rPr lang="en-US" sz="2200" b="1" i="1" dirty="0" err="1">
                <a:solidFill>
                  <a:schemeClr val="bg1"/>
                </a:solidFill>
              </a:rPr>
              <a:t>lâm</a:t>
            </a:r>
            <a:r>
              <a:rPr lang="en-US" sz="2200" b="1" i="1" dirty="0">
                <a:solidFill>
                  <a:schemeClr val="bg1"/>
                </a:solidFill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</a:rPr>
              <a:t>nghiệp</a:t>
            </a:r>
            <a:r>
              <a:rPr lang="en-US" sz="2200" b="1" i="1" dirty="0">
                <a:solidFill>
                  <a:schemeClr val="bg1"/>
                </a:solidFill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</a:rPr>
              <a:t>và</a:t>
            </a:r>
            <a:r>
              <a:rPr lang="en-US" sz="2200" b="1" i="1" dirty="0">
                <a:solidFill>
                  <a:schemeClr val="bg1"/>
                </a:solidFill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</a:rPr>
              <a:t>thủy</a:t>
            </a:r>
            <a:r>
              <a:rPr lang="en-US" sz="2200" b="1" i="1" dirty="0">
                <a:solidFill>
                  <a:schemeClr val="bg1"/>
                </a:solidFill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</a:rPr>
              <a:t>sản</a:t>
            </a:r>
            <a:r>
              <a:rPr lang="en-US" sz="2200" b="1" i="1" dirty="0" smtClean="0">
                <a:solidFill>
                  <a:schemeClr val="bg1"/>
                </a:solidFill>
              </a:rPr>
              <a:t>: </a:t>
            </a:r>
            <a:r>
              <a:rPr lang="en-US" sz="2000" b="1" dirty="0" smtClean="0">
                <a:solidFill>
                  <a:srgbClr val="FFFF00"/>
                </a:solidFill>
              </a:rPr>
              <a:t>do </a:t>
            </a:r>
            <a:r>
              <a:rPr lang="en-US" sz="2000" b="1" dirty="0" err="1" smtClean="0">
                <a:solidFill>
                  <a:srgbClr val="FFFF00"/>
                </a:solidFill>
              </a:rPr>
              <a:t>thời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tiết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thuận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lợi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giúp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cây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trồng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sinh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trưởng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và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phát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triển</a:t>
            </a:r>
            <a:r>
              <a:rPr lang="en-US" sz="2000" b="1" dirty="0" smtClean="0">
                <a:solidFill>
                  <a:srgbClr val="FFFF00"/>
                </a:solidFill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</a:rPr>
              <a:t>năng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suất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và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sản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lượng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tăng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cao</a:t>
            </a:r>
            <a:r>
              <a:rPr lang="en-US" sz="2000" b="1" dirty="0" smtClean="0">
                <a:solidFill>
                  <a:srgbClr val="FFFF00"/>
                </a:solidFill>
              </a:rPr>
              <a:t>.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" y="5181600"/>
            <a:ext cx="8987196" cy="1447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5256074"/>
            <a:ext cx="89871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C00000"/>
                </a:solidFill>
              </a:rPr>
              <a:t>3.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</a:rPr>
              <a:t>Sản</a:t>
            </a:r>
            <a:r>
              <a:rPr lang="en-US" sz="2200" b="1" i="1" dirty="0" smtClean="0">
                <a:solidFill>
                  <a:srgbClr val="C00000"/>
                </a:solidFill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</a:rPr>
              <a:t>xuất</a:t>
            </a: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</a:rPr>
              <a:t>công</a:t>
            </a: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</a:rPr>
              <a:t>nghiệp</a:t>
            </a:r>
            <a:r>
              <a:rPr lang="en-US" sz="2200" b="1" i="1" dirty="0">
                <a:solidFill>
                  <a:srgbClr val="C00000"/>
                </a:solidFill>
              </a:rPr>
              <a:t> 6 </a:t>
            </a:r>
            <a:r>
              <a:rPr lang="en-US" sz="2200" b="1" i="1" dirty="0" err="1">
                <a:solidFill>
                  <a:srgbClr val="C00000"/>
                </a:solidFill>
              </a:rPr>
              <a:t>tháng</a:t>
            </a: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</a:rPr>
              <a:t>đầu</a:t>
            </a: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</a:rPr>
              <a:t>năm</a:t>
            </a: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en-US" sz="2200" b="1" i="1" dirty="0" smtClean="0">
                <a:solidFill>
                  <a:srgbClr val="C00000"/>
                </a:solidFill>
              </a:rPr>
              <a:t>2023:</a:t>
            </a:r>
            <a:r>
              <a:rPr lang="en-US" sz="2200" b="1" dirty="0" smtClean="0"/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đối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mặt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với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nhiều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khó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khăn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khi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đơn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hàng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giảm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sức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cầu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yếu</a:t>
            </a:r>
            <a:r>
              <a:rPr lang="en-US" sz="2000" b="1" dirty="0">
                <a:solidFill>
                  <a:srgbClr val="002060"/>
                </a:solidFill>
              </a:rPr>
              <a:t>, chi </a:t>
            </a:r>
            <a:r>
              <a:rPr lang="en-US" sz="2000" b="1" dirty="0" err="1">
                <a:solidFill>
                  <a:srgbClr val="002060"/>
                </a:solidFill>
              </a:rPr>
              <a:t>phí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đầu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vào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tăng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cao</a:t>
            </a:r>
            <a:r>
              <a:rPr lang="en-US" sz="2200" b="1" dirty="0" smtClean="0">
                <a:solidFill>
                  <a:srgbClr val="002060"/>
                </a:solidFill>
              </a:rPr>
              <a:t>.</a:t>
            </a:r>
            <a:r>
              <a:rPr lang="vi-VN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G</a:t>
            </a:r>
            <a:r>
              <a:rPr lang="vi-VN" sz="2000" b="1" dirty="0" smtClean="0">
                <a:solidFill>
                  <a:srgbClr val="002060"/>
                </a:solidFill>
              </a:rPr>
              <a:t>iá </a:t>
            </a:r>
            <a:r>
              <a:rPr lang="vi-VN" sz="2000" b="1" dirty="0">
                <a:solidFill>
                  <a:srgbClr val="002060"/>
                </a:solidFill>
              </a:rPr>
              <a:t>trị tăng thêm ngành công nghiệp tăng </a:t>
            </a:r>
            <a:r>
              <a:rPr lang="vi-VN" sz="2000" b="1" dirty="0">
                <a:solidFill>
                  <a:srgbClr val="C00000"/>
                </a:solidFill>
              </a:rPr>
              <a:t>0,44% </a:t>
            </a:r>
            <a:r>
              <a:rPr lang="vi-VN" sz="2000" b="1" dirty="0">
                <a:solidFill>
                  <a:srgbClr val="002060"/>
                </a:solidFill>
              </a:rPr>
              <a:t>so với cùng kỳ năm trước, trong đó công nghiệp chế biến, chế tạo tăng </a:t>
            </a:r>
            <a:r>
              <a:rPr lang="vi-VN" sz="2000" b="1" dirty="0">
                <a:solidFill>
                  <a:srgbClr val="C00000"/>
                </a:solidFill>
              </a:rPr>
              <a:t>0,37%.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66428-DD75-4F27-A2B6-A142E800BCFC}" type="slidenum">
              <a:rPr lang="en-US" sz="1600" b="1" smtClean="0">
                <a:solidFill>
                  <a:srgbClr val="FFFF00"/>
                </a:solidFill>
              </a:rPr>
              <a:pPr>
                <a:defRPr/>
              </a:pPr>
              <a:t>4</a:t>
            </a:fld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65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52192"/>
            <a:ext cx="9144000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18288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it-IT" sz="2000" b="1" dirty="0" smtClean="0">
                <a:solidFill>
                  <a:srgbClr val="000099"/>
                </a:solidFill>
              </a:rPr>
              <a:t>Cả nước có </a:t>
            </a:r>
            <a:r>
              <a:rPr lang="it-IT" sz="2000" b="1" dirty="0" smtClean="0">
                <a:solidFill>
                  <a:srgbClr val="C00000"/>
                </a:solidFill>
              </a:rPr>
              <a:t>75.900</a:t>
            </a:r>
            <a:r>
              <a:rPr lang="it-IT" sz="2000" b="1" dirty="0" smtClean="0">
                <a:solidFill>
                  <a:srgbClr val="000099"/>
                </a:solidFill>
              </a:rPr>
              <a:t> </a:t>
            </a:r>
            <a:r>
              <a:rPr lang="it-IT" sz="2000" b="1" dirty="0" smtClean="0">
                <a:solidFill>
                  <a:srgbClr val="C00000"/>
                </a:solidFill>
              </a:rPr>
              <a:t>DN</a:t>
            </a:r>
            <a:r>
              <a:rPr lang="it-IT" sz="2000" b="1" dirty="0" smtClean="0">
                <a:solidFill>
                  <a:srgbClr val="000099"/>
                </a:solidFill>
              </a:rPr>
              <a:t> đăng ký thành lập mới; </a:t>
            </a:r>
            <a:r>
              <a:rPr lang="it-IT" sz="2000" b="1" dirty="0" smtClean="0">
                <a:solidFill>
                  <a:srgbClr val="2B166E"/>
                </a:solidFill>
              </a:rPr>
              <a:t>gần </a:t>
            </a:r>
            <a:r>
              <a:rPr lang="it-IT" sz="2000" b="1" dirty="0" smtClean="0">
                <a:solidFill>
                  <a:srgbClr val="C00000"/>
                </a:solidFill>
              </a:rPr>
              <a:t>37,7 ngàn </a:t>
            </a:r>
            <a:r>
              <a:rPr lang="it-IT" sz="2000" b="1" dirty="0">
                <a:solidFill>
                  <a:srgbClr val="C00000"/>
                </a:solidFill>
              </a:rPr>
              <a:t>DN </a:t>
            </a:r>
            <a:r>
              <a:rPr lang="it-IT" sz="2000" b="1" dirty="0">
                <a:solidFill>
                  <a:srgbClr val="0000CC"/>
                </a:solidFill>
              </a:rPr>
              <a:t>hoạt động </a:t>
            </a:r>
            <a:r>
              <a:rPr lang="it-IT" sz="2000" b="1" dirty="0" smtClean="0">
                <a:solidFill>
                  <a:srgbClr val="0000CC"/>
                </a:solidFill>
              </a:rPr>
              <a:t>trở lại; khẳng định </a:t>
            </a:r>
            <a:r>
              <a:rPr lang="it-IT" sz="2000" b="1" dirty="0">
                <a:solidFill>
                  <a:srgbClr val="0000CC"/>
                </a:solidFill>
              </a:rPr>
              <a:t>nền K.tế nước ta </a:t>
            </a:r>
            <a:r>
              <a:rPr lang="it-IT" sz="2000" b="1" dirty="0" smtClean="0">
                <a:solidFill>
                  <a:srgbClr val="0000CC"/>
                </a:solidFill>
              </a:rPr>
              <a:t>đang phục hồi. </a:t>
            </a:r>
          </a:p>
          <a:p>
            <a:pPr marL="274320" indent="-18288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it-IT" sz="2000" b="1" dirty="0" smtClean="0">
                <a:solidFill>
                  <a:schemeClr val="accent4"/>
                </a:solidFill>
              </a:rPr>
              <a:t>Hơn </a:t>
            </a:r>
            <a:r>
              <a:rPr lang="it-IT" sz="2000" b="1" dirty="0" smtClean="0">
                <a:solidFill>
                  <a:srgbClr val="C00000"/>
                </a:solidFill>
              </a:rPr>
              <a:t>60.200 </a:t>
            </a:r>
            <a:r>
              <a:rPr lang="it-IT" sz="2000" b="1" dirty="0">
                <a:solidFill>
                  <a:srgbClr val="C00000"/>
                </a:solidFill>
              </a:rPr>
              <a:t>DN </a:t>
            </a:r>
            <a:r>
              <a:rPr lang="it-IT" sz="2000" b="1" i="1" dirty="0" smtClean="0">
                <a:solidFill>
                  <a:schemeClr val="accent4"/>
                </a:solidFill>
              </a:rPr>
              <a:t>tạm ngừng kinh doanh có thời hạn.</a:t>
            </a:r>
          </a:p>
          <a:p>
            <a:pPr marL="274320" indent="-18288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it-IT" sz="2000" b="1" i="1" dirty="0">
                <a:solidFill>
                  <a:schemeClr val="accent4"/>
                </a:solidFill>
              </a:rPr>
              <a:t> </a:t>
            </a:r>
            <a:r>
              <a:rPr lang="it-IT" sz="2000" b="1" dirty="0" smtClean="0">
                <a:solidFill>
                  <a:schemeClr val="accent4"/>
                </a:solidFill>
              </a:rPr>
              <a:t>Bình quân 01 tháng có </a:t>
            </a:r>
            <a:r>
              <a:rPr lang="it-IT" sz="2000" b="1" i="1" dirty="0" smtClean="0">
                <a:solidFill>
                  <a:srgbClr val="C00000"/>
                </a:solidFill>
              </a:rPr>
              <a:t>19.000 DN thành lập mới </a:t>
            </a:r>
            <a:r>
              <a:rPr lang="it-IT" sz="2000" b="1" dirty="0" smtClean="0">
                <a:solidFill>
                  <a:schemeClr val="accent4"/>
                </a:solidFill>
              </a:rPr>
              <a:t>và quay trở lại hoạt động; có </a:t>
            </a:r>
            <a:r>
              <a:rPr lang="en-US" sz="2000" b="1" i="1" dirty="0">
                <a:solidFill>
                  <a:srgbClr val="993300"/>
                </a:solidFill>
              </a:rPr>
              <a:t>16,7</a:t>
            </a:r>
            <a:r>
              <a:rPr lang="it-IT" sz="2000" b="1" i="1" dirty="0" smtClean="0">
                <a:solidFill>
                  <a:srgbClr val="990099"/>
                </a:solidFill>
              </a:rPr>
              <a:t> ngàn DN rút lui </a:t>
            </a:r>
            <a:r>
              <a:rPr lang="it-IT" sz="2000" b="1" dirty="0" smtClean="0">
                <a:solidFill>
                  <a:schemeClr val="accent4"/>
                </a:solidFill>
              </a:rPr>
              <a:t>khỏi thị trường.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553200"/>
            <a:ext cx="2133600" cy="228600"/>
          </a:xfrm>
        </p:spPr>
        <p:txBody>
          <a:bodyPr/>
          <a:lstStyle/>
          <a:p>
            <a:pPr algn="ctr"/>
            <a:fld id="{5164675F-DA49-4F44-8E30-079F7865FD23}" type="slidenum">
              <a:rPr lang="en-US" sz="1400" b="1" smtClean="0">
                <a:solidFill>
                  <a:srgbClr val="FFFF00"/>
                </a:solidFill>
              </a:rPr>
              <a:pPr algn="ctr"/>
              <a:t>5</a:t>
            </a:fld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5568"/>
            <a:ext cx="9144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GB" sz="2400" b="1" dirty="0">
                <a:solidFill>
                  <a:srgbClr val="FFFF00"/>
                </a:solidFill>
              </a:rPr>
              <a:t>4. </a:t>
            </a:r>
            <a:r>
              <a:rPr lang="en-GB" sz="2400" b="1" dirty="0" err="1" smtClean="0">
                <a:solidFill>
                  <a:srgbClr val="FFFF00"/>
                </a:solidFill>
              </a:rPr>
              <a:t>Tình</a:t>
            </a:r>
            <a:r>
              <a:rPr lang="en-GB" sz="2400" b="1" dirty="0" smtClean="0">
                <a:solidFill>
                  <a:srgbClr val="FFFF00"/>
                </a:solidFill>
              </a:rPr>
              <a:t> </a:t>
            </a:r>
            <a:r>
              <a:rPr lang="en-GB" sz="2400" b="1" dirty="0" err="1" smtClean="0">
                <a:solidFill>
                  <a:srgbClr val="FFFF00"/>
                </a:solidFill>
              </a:rPr>
              <a:t>hình</a:t>
            </a:r>
            <a:r>
              <a:rPr lang="en-GB" sz="2400" b="1" dirty="0" smtClean="0">
                <a:solidFill>
                  <a:srgbClr val="FFFF00"/>
                </a:solidFill>
              </a:rPr>
              <a:t> </a:t>
            </a:r>
            <a:r>
              <a:rPr lang="en-GB" sz="2400" b="1" dirty="0" err="1" smtClean="0">
                <a:solidFill>
                  <a:srgbClr val="FFFF00"/>
                </a:solidFill>
              </a:rPr>
              <a:t>hoạt</a:t>
            </a:r>
            <a:r>
              <a:rPr lang="en-GB" sz="2400" b="1" dirty="0" smtClean="0">
                <a:solidFill>
                  <a:srgbClr val="FFFF00"/>
                </a:solidFill>
              </a:rPr>
              <a:t> </a:t>
            </a:r>
            <a:r>
              <a:rPr lang="en-GB" sz="2400" b="1" dirty="0" err="1">
                <a:solidFill>
                  <a:srgbClr val="FFFF00"/>
                </a:solidFill>
              </a:rPr>
              <a:t>động</a:t>
            </a:r>
            <a:r>
              <a:rPr lang="en-GB" sz="2400" b="1" dirty="0">
                <a:solidFill>
                  <a:srgbClr val="FFFF00"/>
                </a:solidFill>
              </a:rPr>
              <a:t> </a:t>
            </a:r>
            <a:r>
              <a:rPr lang="en-GB" sz="2400" b="1" dirty="0" err="1">
                <a:solidFill>
                  <a:srgbClr val="FFFF00"/>
                </a:solidFill>
              </a:rPr>
              <a:t>của</a:t>
            </a:r>
            <a:r>
              <a:rPr lang="en-GB" sz="2400" b="1" dirty="0">
                <a:solidFill>
                  <a:srgbClr val="FFFF00"/>
                </a:solidFill>
              </a:rPr>
              <a:t> </a:t>
            </a:r>
            <a:r>
              <a:rPr lang="en-GB" sz="2400" b="1" dirty="0" err="1">
                <a:solidFill>
                  <a:srgbClr val="FFFF00"/>
                </a:solidFill>
              </a:rPr>
              <a:t>doanh</a:t>
            </a:r>
            <a:r>
              <a:rPr lang="en-GB" sz="2400" b="1" dirty="0">
                <a:solidFill>
                  <a:srgbClr val="FFFF00"/>
                </a:solidFill>
              </a:rPr>
              <a:t> </a:t>
            </a:r>
            <a:r>
              <a:rPr lang="en-GB" sz="2400" b="1" dirty="0" err="1">
                <a:solidFill>
                  <a:srgbClr val="FFFF00"/>
                </a:solidFill>
              </a:rPr>
              <a:t>nghiệp</a:t>
            </a:r>
            <a:r>
              <a:rPr lang="en-GB" sz="24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2743200"/>
            <a:ext cx="8991600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accent4"/>
                </a:solidFill>
              </a:rPr>
              <a:t> </a:t>
            </a:r>
            <a:r>
              <a:rPr lang="en-US" sz="2000" b="1" dirty="0" err="1" smtClean="0">
                <a:solidFill>
                  <a:schemeClr val="accent4"/>
                </a:solidFill>
              </a:rPr>
              <a:t>Trong</a:t>
            </a:r>
            <a:r>
              <a:rPr lang="en-US" sz="2000" b="1" dirty="0" smtClean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nửa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đầu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năm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smtClean="0">
                <a:solidFill>
                  <a:schemeClr val="accent4"/>
                </a:solidFill>
              </a:rPr>
              <a:t>2023, </a:t>
            </a:r>
            <a:r>
              <a:rPr lang="en-US" sz="2000" b="1" dirty="0" err="1">
                <a:solidFill>
                  <a:schemeClr val="accent4"/>
                </a:solidFill>
              </a:rPr>
              <a:t>tổng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kim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ngạch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xuất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nhập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khẩu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hàng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hóa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đạt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de-DE" sz="2000" b="1" i="1" dirty="0" smtClean="0">
                <a:solidFill>
                  <a:srgbClr val="C00000"/>
                </a:solidFill>
              </a:rPr>
              <a:t>316,65 </a:t>
            </a:r>
            <a:r>
              <a:rPr lang="en-US" sz="2000" b="1" dirty="0" err="1">
                <a:solidFill>
                  <a:srgbClr val="C00000"/>
                </a:solidFill>
              </a:rPr>
              <a:t>tỷ</a:t>
            </a:r>
            <a:r>
              <a:rPr lang="en-US" sz="2000" b="1" dirty="0">
                <a:solidFill>
                  <a:srgbClr val="C00000"/>
                </a:solidFill>
              </a:rPr>
              <a:t> USD</a:t>
            </a:r>
            <a:r>
              <a:rPr lang="en-US" sz="2000" b="1" dirty="0">
                <a:solidFill>
                  <a:schemeClr val="accent4"/>
                </a:solidFill>
              </a:rPr>
              <a:t>, </a:t>
            </a:r>
            <a:r>
              <a:rPr lang="en-US" sz="2000" b="1" dirty="0" err="1" smtClean="0">
                <a:solidFill>
                  <a:schemeClr val="accent4"/>
                </a:solidFill>
              </a:rPr>
              <a:t>giảm</a:t>
            </a:r>
            <a:r>
              <a:rPr lang="en-US" sz="2000" b="1" dirty="0" smtClean="0">
                <a:solidFill>
                  <a:schemeClr val="accent4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18,3%, </a:t>
            </a:r>
            <a:r>
              <a:rPr lang="en-US" sz="2000" b="1" dirty="0">
                <a:solidFill>
                  <a:schemeClr val="accent4"/>
                </a:solidFill>
              </a:rPr>
              <a:t>so </a:t>
            </a:r>
            <a:r>
              <a:rPr lang="en-US" sz="2000" b="1" dirty="0" err="1">
                <a:solidFill>
                  <a:schemeClr val="accent4"/>
                </a:solidFill>
              </a:rPr>
              <a:t>với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cùng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kỳ</a:t>
            </a:r>
            <a:r>
              <a:rPr lang="en-US" sz="2000" b="1" dirty="0">
                <a:solidFill>
                  <a:schemeClr val="accent4"/>
                </a:solidFill>
              </a:rPr>
              <a:t>, </a:t>
            </a:r>
            <a:r>
              <a:rPr lang="en-US" sz="2000" b="1" dirty="0" err="1">
                <a:solidFill>
                  <a:schemeClr val="accent4"/>
                </a:solidFill>
              </a:rPr>
              <a:t>trong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đó</a:t>
            </a:r>
            <a:r>
              <a:rPr lang="en-US" sz="2000" b="1" dirty="0">
                <a:solidFill>
                  <a:schemeClr val="accent4"/>
                </a:solidFill>
              </a:rPr>
              <a:t>: </a:t>
            </a:r>
          </a:p>
          <a:p>
            <a:pPr marL="640080" indent="-18288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US" sz="2000" b="1" dirty="0" err="1">
                <a:solidFill>
                  <a:schemeClr val="accent4"/>
                </a:solidFill>
              </a:rPr>
              <a:t>Xuất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 smtClean="0">
                <a:solidFill>
                  <a:schemeClr val="accent4"/>
                </a:solidFill>
              </a:rPr>
              <a:t>khẩu</a:t>
            </a:r>
            <a:r>
              <a:rPr lang="en-US" sz="2000" b="1" dirty="0">
                <a:solidFill>
                  <a:schemeClr val="accent4"/>
                </a:solidFill>
              </a:rPr>
              <a:t>:</a:t>
            </a:r>
            <a:r>
              <a:rPr lang="en-US" sz="2000" b="1" dirty="0" smtClean="0">
                <a:solidFill>
                  <a:schemeClr val="accent4"/>
                </a:solidFill>
              </a:rPr>
              <a:t> </a:t>
            </a:r>
            <a:r>
              <a:rPr lang="vi-VN" sz="2000" b="1" dirty="0" smtClean="0">
                <a:solidFill>
                  <a:srgbClr val="C00000"/>
                </a:solidFill>
              </a:rPr>
              <a:t>1</a:t>
            </a:r>
            <a:r>
              <a:rPr lang="en-US" sz="2000" b="1" dirty="0" smtClean="0">
                <a:solidFill>
                  <a:srgbClr val="C00000"/>
                </a:solidFill>
              </a:rPr>
              <a:t>64</a:t>
            </a:r>
            <a:r>
              <a:rPr lang="vi-VN" sz="2000" b="1" dirty="0" smtClean="0">
                <a:solidFill>
                  <a:srgbClr val="C00000"/>
                </a:solidFill>
              </a:rPr>
              <a:t>,</a:t>
            </a:r>
            <a:r>
              <a:rPr lang="en-US" sz="2000" b="1" dirty="0" smtClean="0">
                <a:solidFill>
                  <a:srgbClr val="C00000"/>
                </a:solidFill>
              </a:rPr>
              <a:t>45</a:t>
            </a:r>
            <a:r>
              <a:rPr lang="vi-VN" sz="2000" b="1" dirty="0" smtClean="0">
                <a:solidFill>
                  <a:srgbClr val="C00000"/>
                </a:solidFill>
              </a:rPr>
              <a:t> </a:t>
            </a:r>
            <a:r>
              <a:rPr lang="vi-VN" sz="2000" b="1" dirty="0">
                <a:solidFill>
                  <a:srgbClr val="C00000"/>
                </a:solidFill>
              </a:rPr>
              <a:t>tỷ USD</a:t>
            </a:r>
            <a:r>
              <a:rPr lang="vi-VN" sz="2000" b="1" dirty="0"/>
              <a:t>, </a:t>
            </a:r>
            <a:r>
              <a:rPr lang="en-US" sz="2000" b="1" dirty="0" err="1" smtClean="0"/>
              <a:t>giảm</a:t>
            </a:r>
            <a:r>
              <a:rPr lang="vi-VN" sz="2000" b="1" dirty="0" smtClean="0"/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12,1</a:t>
            </a:r>
            <a:r>
              <a:rPr lang="vi-VN" sz="2000" b="1" dirty="0" smtClean="0">
                <a:solidFill>
                  <a:srgbClr val="C00000"/>
                </a:solidFill>
              </a:rPr>
              <a:t>%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0000CC"/>
                </a:solidFill>
              </a:rPr>
              <a:t>so </a:t>
            </a:r>
            <a:r>
              <a:rPr lang="en-US" sz="2000" b="1" dirty="0" err="1" smtClean="0">
                <a:solidFill>
                  <a:srgbClr val="0000CC"/>
                </a:solidFill>
              </a:rPr>
              <a:t>với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cùng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kỳ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năm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trước</a:t>
            </a:r>
            <a:r>
              <a:rPr lang="en-US" sz="2000" b="1" dirty="0" smtClean="0">
                <a:solidFill>
                  <a:srgbClr val="C00000"/>
                </a:solidFill>
              </a:rPr>
              <a:t>.</a:t>
            </a:r>
            <a:endParaRPr lang="en-US" sz="2000" b="1" dirty="0">
              <a:solidFill>
                <a:srgbClr val="C00000"/>
              </a:solidFill>
            </a:endParaRPr>
          </a:p>
          <a:p>
            <a:pPr marL="640080" indent="-18288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US" sz="2000" b="1" dirty="0" err="1">
                <a:solidFill>
                  <a:schemeClr val="accent4"/>
                </a:solidFill>
              </a:rPr>
              <a:t>Nhập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 smtClean="0">
                <a:solidFill>
                  <a:schemeClr val="accent4"/>
                </a:solidFill>
              </a:rPr>
              <a:t>khẩu</a:t>
            </a:r>
            <a:r>
              <a:rPr lang="en-US" sz="2000" b="1" dirty="0" smtClean="0">
                <a:solidFill>
                  <a:schemeClr val="accent4"/>
                </a:solidFill>
              </a:rPr>
              <a:t>: </a:t>
            </a:r>
            <a:r>
              <a:rPr lang="vi-VN" sz="2000" b="1" dirty="0" smtClean="0">
                <a:solidFill>
                  <a:srgbClr val="C00000"/>
                </a:solidFill>
              </a:rPr>
              <a:t>1</a:t>
            </a:r>
            <a:r>
              <a:rPr lang="en-US" sz="2000" b="1" dirty="0" smtClean="0">
                <a:solidFill>
                  <a:srgbClr val="C00000"/>
                </a:solidFill>
              </a:rPr>
              <a:t>52</a:t>
            </a:r>
            <a:r>
              <a:rPr lang="vi-VN" sz="2000" b="1" dirty="0" smtClean="0">
                <a:solidFill>
                  <a:srgbClr val="C00000"/>
                </a:solidFill>
              </a:rPr>
              <a:t>,</a:t>
            </a:r>
            <a:r>
              <a:rPr lang="en-US" sz="2000" b="1" dirty="0" smtClean="0">
                <a:solidFill>
                  <a:srgbClr val="C00000"/>
                </a:solidFill>
              </a:rPr>
              <a:t>2</a:t>
            </a:r>
            <a:r>
              <a:rPr lang="vi-VN" sz="2000" b="1" dirty="0" smtClean="0">
                <a:solidFill>
                  <a:srgbClr val="C00000"/>
                </a:solidFill>
              </a:rPr>
              <a:t> </a:t>
            </a:r>
            <a:r>
              <a:rPr lang="vi-VN" sz="2000" b="1" dirty="0">
                <a:solidFill>
                  <a:srgbClr val="C00000"/>
                </a:solidFill>
              </a:rPr>
              <a:t>tỷ USD</a:t>
            </a:r>
            <a:r>
              <a:rPr lang="vi-VN" sz="2000" b="1" dirty="0"/>
              <a:t>, </a:t>
            </a:r>
            <a:r>
              <a:rPr lang="en-US" sz="2000" b="1" dirty="0" err="1"/>
              <a:t>giảm</a:t>
            </a:r>
            <a:r>
              <a:rPr lang="en-US" sz="2000" b="1" dirty="0"/>
              <a:t> </a:t>
            </a:r>
            <a:r>
              <a:rPr lang="en-US" sz="2000" b="1" dirty="0" smtClean="0"/>
              <a:t>18</a:t>
            </a:r>
            <a:r>
              <a:rPr lang="en-US" sz="2000" b="1" dirty="0" smtClean="0">
                <a:solidFill>
                  <a:srgbClr val="C00000"/>
                </a:solidFill>
              </a:rPr>
              <a:t>,2</a:t>
            </a:r>
            <a:r>
              <a:rPr lang="vi-VN" sz="2000" b="1" dirty="0" smtClean="0">
                <a:solidFill>
                  <a:srgbClr val="C00000"/>
                </a:solidFill>
              </a:rPr>
              <a:t>%</a:t>
            </a:r>
            <a:r>
              <a:rPr lang="en-US" sz="2000" b="1" dirty="0">
                <a:solidFill>
                  <a:srgbClr val="C00000"/>
                </a:solidFill>
              </a:rPr>
              <a:t>.  </a:t>
            </a:r>
            <a:r>
              <a:rPr lang="en-US" sz="2000" b="1" dirty="0" err="1" smtClean="0">
                <a:solidFill>
                  <a:srgbClr val="2B166E"/>
                </a:solidFill>
              </a:rPr>
              <a:t>Xuất</a:t>
            </a:r>
            <a:r>
              <a:rPr lang="en-US" sz="2000" b="1" dirty="0" smtClean="0">
                <a:solidFill>
                  <a:srgbClr val="2B166E"/>
                </a:solidFill>
              </a:rPr>
              <a:t> </a:t>
            </a:r>
            <a:r>
              <a:rPr lang="en-US" sz="2000" b="1" dirty="0" err="1">
                <a:solidFill>
                  <a:srgbClr val="2B166E"/>
                </a:solidFill>
              </a:rPr>
              <a:t>siêu</a:t>
            </a:r>
            <a:r>
              <a:rPr lang="en-US" sz="2000" b="1" dirty="0">
                <a:solidFill>
                  <a:srgbClr val="2B166E"/>
                </a:solidFill>
              </a:rPr>
              <a:t>: </a:t>
            </a:r>
            <a:r>
              <a:rPr lang="en-US" sz="2000" b="1" dirty="0" smtClean="0">
                <a:solidFill>
                  <a:srgbClr val="C00000"/>
                </a:solidFill>
              </a:rPr>
              <a:t>12,25 </a:t>
            </a:r>
            <a:r>
              <a:rPr lang="en-US" sz="2000" b="1" dirty="0" err="1" smtClean="0">
                <a:solidFill>
                  <a:srgbClr val="C00000"/>
                </a:solidFill>
              </a:rPr>
              <a:t>tỷ</a:t>
            </a:r>
            <a:r>
              <a:rPr lang="en-US" sz="2000" b="1" dirty="0" smtClean="0">
                <a:solidFill>
                  <a:srgbClr val="C00000"/>
                </a:solidFill>
              </a:rPr>
              <a:t> USD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2286000"/>
            <a:ext cx="9144000" cy="4572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 </a:t>
            </a:r>
            <a:r>
              <a:rPr lang="de-DE" sz="2200" b="1" dirty="0">
                <a:solidFill>
                  <a:srgbClr val="FFFF00"/>
                </a:solidFill>
              </a:rPr>
              <a:t>5. Xuất, nhập khẩu </a:t>
            </a:r>
            <a:r>
              <a:rPr lang="de-DE" sz="2200" b="1" dirty="0" smtClean="0">
                <a:solidFill>
                  <a:srgbClr val="FFFF00"/>
                </a:solidFill>
              </a:rPr>
              <a:t>HH tăng, thị trường rộng mở</a:t>
            </a:r>
            <a:endParaRPr lang="en-US" sz="2200" b="1" dirty="0">
              <a:solidFill>
                <a:srgbClr val="FFFF00"/>
              </a:solidFill>
            </a:endParaRPr>
          </a:p>
          <a:p>
            <a:pPr algn="ctr"/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4191000"/>
            <a:ext cx="9144000" cy="457200"/>
          </a:xfrm>
          <a:prstGeom prst="round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  </a:t>
            </a:r>
            <a:r>
              <a:rPr lang="en-US" dirty="0"/>
              <a:t> </a:t>
            </a:r>
            <a:r>
              <a:rPr lang="en-GB" sz="2200" b="1" dirty="0">
                <a:solidFill>
                  <a:srgbClr val="FFFF00"/>
                </a:solidFill>
              </a:rPr>
              <a:t>6. </a:t>
            </a:r>
            <a:r>
              <a:rPr lang="en-GB" sz="2200" b="1" dirty="0" err="1">
                <a:solidFill>
                  <a:srgbClr val="FFFF00"/>
                </a:solidFill>
              </a:rPr>
              <a:t>Hoạt</a:t>
            </a:r>
            <a:r>
              <a:rPr lang="en-GB" sz="2200" b="1" dirty="0">
                <a:solidFill>
                  <a:srgbClr val="FFFF00"/>
                </a:solidFill>
              </a:rPr>
              <a:t> </a:t>
            </a:r>
            <a:r>
              <a:rPr lang="en-GB" sz="2200" b="1" dirty="0" err="1">
                <a:solidFill>
                  <a:srgbClr val="FFFF00"/>
                </a:solidFill>
              </a:rPr>
              <a:t>động</a:t>
            </a:r>
            <a:r>
              <a:rPr lang="en-GB" sz="2200" b="1" dirty="0">
                <a:solidFill>
                  <a:srgbClr val="FFFF00"/>
                </a:solidFill>
              </a:rPr>
              <a:t> </a:t>
            </a:r>
            <a:r>
              <a:rPr lang="en-GB" sz="2200" b="1" dirty="0" err="1">
                <a:solidFill>
                  <a:srgbClr val="FFFF00"/>
                </a:solidFill>
              </a:rPr>
              <a:t>dịch</a:t>
            </a:r>
            <a:r>
              <a:rPr lang="en-GB" sz="2200" b="1" dirty="0">
                <a:solidFill>
                  <a:srgbClr val="FFFF00"/>
                </a:solidFill>
              </a:rPr>
              <a:t> </a:t>
            </a:r>
            <a:r>
              <a:rPr lang="en-GB" sz="2200" b="1" dirty="0" err="1">
                <a:solidFill>
                  <a:srgbClr val="FFFF00"/>
                </a:solidFill>
              </a:rPr>
              <a:t>vụ</a:t>
            </a:r>
            <a:r>
              <a:rPr lang="en-GB" sz="2200" b="1" dirty="0">
                <a:solidFill>
                  <a:srgbClr val="FFFF00"/>
                </a:solidFill>
              </a:rPr>
              <a:t> - du </a:t>
            </a:r>
            <a:r>
              <a:rPr lang="en-GB" sz="2200" b="1" dirty="0" err="1" smtClean="0">
                <a:solidFill>
                  <a:srgbClr val="FFFF00"/>
                </a:solidFill>
              </a:rPr>
              <a:t>lịch</a:t>
            </a:r>
            <a:r>
              <a:rPr lang="en-GB" sz="2200" b="1" dirty="0" smtClean="0">
                <a:solidFill>
                  <a:srgbClr val="FFFF00"/>
                </a:solidFill>
              </a:rPr>
              <a:t> </a:t>
            </a:r>
            <a:r>
              <a:rPr lang="en-GB" sz="2200" b="1" dirty="0" err="1" smtClean="0">
                <a:solidFill>
                  <a:srgbClr val="FFFF00"/>
                </a:solidFill>
              </a:rPr>
              <a:t>được</a:t>
            </a:r>
            <a:r>
              <a:rPr lang="en-GB" sz="2200" b="1" dirty="0" smtClean="0">
                <a:solidFill>
                  <a:srgbClr val="FFFF00"/>
                </a:solidFill>
              </a:rPr>
              <a:t> </a:t>
            </a:r>
            <a:r>
              <a:rPr lang="en-GB" sz="2200" b="1" dirty="0" err="1" smtClean="0">
                <a:solidFill>
                  <a:srgbClr val="FFFF00"/>
                </a:solidFill>
              </a:rPr>
              <a:t>phục</a:t>
            </a:r>
            <a:r>
              <a:rPr lang="en-GB" sz="2200" b="1" dirty="0" smtClean="0">
                <a:solidFill>
                  <a:srgbClr val="FFFF00"/>
                </a:solidFill>
              </a:rPr>
              <a:t> </a:t>
            </a:r>
            <a:r>
              <a:rPr lang="en-GB" sz="2200" b="1" dirty="0" err="1" smtClean="0">
                <a:solidFill>
                  <a:srgbClr val="FFFF00"/>
                </a:solidFill>
              </a:rPr>
              <a:t>hồi</a:t>
            </a:r>
            <a:r>
              <a:rPr lang="en-GB" sz="2200" b="1" dirty="0" smtClean="0">
                <a:solidFill>
                  <a:srgbClr val="FFFF00"/>
                </a:solidFill>
              </a:rPr>
              <a:t>: </a:t>
            </a:r>
            <a:endParaRPr lang="en-GB" sz="2200" b="1" dirty="0">
              <a:solidFill>
                <a:srgbClr val="FFFF00"/>
              </a:solidFill>
            </a:endParaRPr>
          </a:p>
          <a:p>
            <a:pPr algn="ctr"/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648200"/>
            <a:ext cx="9144000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18288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002060"/>
                </a:solidFill>
              </a:rPr>
              <a:t>Khách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Q.tế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đến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nước</a:t>
            </a:r>
            <a:r>
              <a:rPr lang="en-US" sz="2000" b="1" dirty="0" smtClean="0">
                <a:solidFill>
                  <a:srgbClr val="002060"/>
                </a:solidFill>
              </a:rPr>
              <a:t> ta 6 </a:t>
            </a:r>
            <a:r>
              <a:rPr lang="en-US" sz="2000" b="1" dirty="0" err="1" smtClean="0">
                <a:solidFill>
                  <a:srgbClr val="002060"/>
                </a:solidFill>
              </a:rPr>
              <a:t>tháng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đầu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năm</a:t>
            </a:r>
            <a:r>
              <a:rPr lang="en-US" sz="2000" b="1" dirty="0" smtClean="0">
                <a:solidFill>
                  <a:srgbClr val="002060"/>
                </a:solidFill>
              </a:rPr>
              <a:t> 2023 </a:t>
            </a:r>
            <a:r>
              <a:rPr lang="en-US" sz="2000" b="1" dirty="0" err="1" smtClean="0">
                <a:solidFill>
                  <a:srgbClr val="002060"/>
                </a:solidFill>
              </a:rPr>
              <a:t>tăng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gấp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9,3 </a:t>
            </a:r>
            <a:r>
              <a:rPr lang="en-US" sz="2000" b="1" dirty="0" err="1" smtClean="0">
                <a:solidFill>
                  <a:srgbClr val="C00000"/>
                </a:solidFill>
              </a:rPr>
              <a:t>lần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so </a:t>
            </a:r>
            <a:r>
              <a:rPr lang="en-US" sz="2000" b="1" dirty="0" err="1" smtClean="0">
                <a:solidFill>
                  <a:srgbClr val="002060"/>
                </a:solidFill>
              </a:rPr>
              <a:t>với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cùng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kỳ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năm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trước</a:t>
            </a:r>
            <a:r>
              <a:rPr lang="en-US" sz="2000" b="1" dirty="0" smtClean="0">
                <a:solidFill>
                  <a:srgbClr val="C00000"/>
                </a:solidFill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</a:rPr>
              <a:t>đạt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5,6 </a:t>
            </a:r>
            <a:r>
              <a:rPr lang="en-US" sz="2000" b="1" dirty="0" err="1" smtClean="0">
                <a:solidFill>
                  <a:srgbClr val="FF0000"/>
                </a:solidFill>
              </a:rPr>
              <a:t>triệu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lượt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người</a:t>
            </a:r>
            <a:r>
              <a:rPr lang="en-US" sz="2000" b="1" dirty="0" smtClean="0">
                <a:solidFill>
                  <a:srgbClr val="FF0000"/>
                </a:solidFill>
              </a:rPr>
              <a:t>,</a:t>
            </a:r>
            <a:r>
              <a:rPr lang="en-US" sz="2000" b="1" dirty="0" smtClean="0">
                <a:solidFill>
                  <a:srgbClr val="002060"/>
                </a:solidFill>
              </a:rPr>
              <a:t>; </a:t>
            </a:r>
            <a:r>
              <a:rPr lang="en-US" sz="2000" b="1" dirty="0" err="1" smtClean="0">
                <a:solidFill>
                  <a:srgbClr val="002060"/>
                </a:solidFill>
              </a:rPr>
              <a:t>nhưng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vẫn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chỉ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bằng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65% </a:t>
            </a:r>
            <a:r>
              <a:rPr lang="en-US" sz="2000" b="1" dirty="0" smtClean="0">
                <a:solidFill>
                  <a:srgbClr val="002060"/>
                </a:solidFill>
              </a:rPr>
              <a:t>so </a:t>
            </a:r>
            <a:r>
              <a:rPr lang="en-US" sz="2000" b="1" dirty="0" err="1" smtClean="0">
                <a:solidFill>
                  <a:srgbClr val="002060"/>
                </a:solidFill>
              </a:rPr>
              <a:t>với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thời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điểm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chưa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xảy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ra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dịch</a:t>
            </a:r>
            <a:r>
              <a:rPr lang="en-US" sz="2000" b="1" dirty="0" smtClean="0">
                <a:solidFill>
                  <a:srgbClr val="002060"/>
                </a:solidFill>
              </a:rPr>
              <a:t> Covid-19.</a:t>
            </a:r>
          </a:p>
          <a:p>
            <a:pPr marL="274320" indent="-18288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en-US" sz="2000" b="1" dirty="0"/>
              <a:t>N</a:t>
            </a:r>
            <a:r>
              <a:rPr lang="vi-VN" sz="2000" b="1" dirty="0" smtClean="0"/>
              <a:t>gười </a:t>
            </a:r>
            <a:r>
              <a:rPr lang="vi-VN" sz="2000" b="1" dirty="0"/>
              <a:t>Việt Nam xuất cảnh 6 tháng đầu năm </a:t>
            </a:r>
            <a:r>
              <a:rPr lang="vi-VN" sz="2000" b="1" dirty="0" smtClean="0"/>
              <a:t>đạt </a:t>
            </a:r>
            <a:r>
              <a:rPr lang="vi-VN" sz="2000" b="1" dirty="0"/>
              <a:t>gần </a:t>
            </a:r>
            <a:r>
              <a:rPr lang="vi-VN" sz="2000" b="1" dirty="0" smtClean="0">
                <a:solidFill>
                  <a:srgbClr val="C00000"/>
                </a:solidFill>
              </a:rPr>
              <a:t>2,4 </a:t>
            </a:r>
            <a:r>
              <a:rPr lang="vi-VN" sz="2000" b="1" dirty="0">
                <a:solidFill>
                  <a:srgbClr val="C00000"/>
                </a:solidFill>
              </a:rPr>
              <a:t>triệu lượt </a:t>
            </a:r>
            <a:r>
              <a:rPr lang="vi-VN" sz="2000" b="1" dirty="0"/>
              <a:t>người, gấp </a:t>
            </a:r>
            <a:r>
              <a:rPr lang="vi-VN" sz="2000" b="1" dirty="0">
                <a:solidFill>
                  <a:srgbClr val="C00000"/>
                </a:solidFill>
              </a:rPr>
              <a:t>4 lần </a:t>
            </a:r>
            <a:r>
              <a:rPr lang="vi-VN" sz="2000" b="1" dirty="0"/>
              <a:t>cùng kỳ năm trước và bằng 71,5% so với cùng </a:t>
            </a:r>
            <a:r>
              <a:rPr lang="en-US" sz="2000" b="1" dirty="0" smtClean="0"/>
              <a:t>                </a:t>
            </a:r>
            <a:r>
              <a:rPr lang="vi-VN" sz="2000" b="1" dirty="0" smtClean="0"/>
              <a:t>kỳ </a:t>
            </a:r>
            <a:r>
              <a:rPr lang="vi-VN" sz="2000" b="1" dirty="0"/>
              <a:t>năm </a:t>
            </a:r>
            <a:r>
              <a:rPr lang="vi-VN" sz="2000" b="1" dirty="0" smtClean="0"/>
              <a:t>2019…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4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ltGray">
          <a:xfrm>
            <a:off x="77788" y="766764"/>
            <a:ext cx="4211637" cy="2493961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gray">
          <a:xfrm>
            <a:off x="77789" y="1233488"/>
            <a:ext cx="4264096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v"/>
            </a:pPr>
            <a:r>
              <a:rPr lang="en-US" sz="2000" dirty="0" err="1">
                <a:solidFill>
                  <a:srgbClr val="FFFF00"/>
                </a:solidFill>
              </a:rPr>
              <a:t>đạt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10,02 </a:t>
            </a:r>
            <a:r>
              <a:rPr lang="en-US" sz="2000" b="1" dirty="0" err="1">
                <a:solidFill>
                  <a:schemeClr val="bg1"/>
                </a:solidFill>
              </a:rPr>
              <a:t>tỷ</a:t>
            </a:r>
            <a:r>
              <a:rPr lang="vi-VN" sz="2000" b="1" dirty="0">
                <a:solidFill>
                  <a:schemeClr val="bg1"/>
                </a:solidFill>
              </a:rPr>
              <a:t> USD</a:t>
            </a:r>
            <a:r>
              <a:rPr lang="vi-VN" sz="2000" dirty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tăng</a:t>
            </a:r>
            <a:r>
              <a:rPr lang="vi-VN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0</a:t>
            </a:r>
            <a:r>
              <a:rPr lang="vi-VN" sz="2000" b="1" dirty="0" smtClean="0">
                <a:solidFill>
                  <a:srgbClr val="FFFF00"/>
                </a:solidFill>
              </a:rPr>
              <a:t>,</a:t>
            </a:r>
            <a:r>
              <a:rPr lang="en-US" sz="2000" b="1" dirty="0" smtClean="0">
                <a:solidFill>
                  <a:srgbClr val="FFFF00"/>
                </a:solidFill>
              </a:rPr>
              <a:t>5</a:t>
            </a:r>
            <a:r>
              <a:rPr lang="vi-VN" sz="2000" b="1" dirty="0" smtClean="0">
                <a:solidFill>
                  <a:srgbClr val="FFFF00"/>
                </a:solidFill>
              </a:rPr>
              <a:t>%</a:t>
            </a:r>
            <a:r>
              <a:rPr lang="en-US" sz="2000" dirty="0">
                <a:solidFill>
                  <a:srgbClr val="FFFF00"/>
                </a:solidFill>
              </a:rPr>
              <a:t>, </a:t>
            </a:r>
            <a:r>
              <a:rPr lang="en-US" sz="2000" dirty="0" err="1">
                <a:solidFill>
                  <a:srgbClr val="FFFF00"/>
                </a:solidFill>
              </a:rPr>
              <a:t>với</a:t>
            </a:r>
            <a:r>
              <a:rPr lang="en-US" sz="2000" b="1" dirty="0">
                <a:solidFill>
                  <a:schemeClr val="bg1"/>
                </a:solidFill>
              </a:rPr>
              <a:t> 1.293 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dự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án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được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cấp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phép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mới</a:t>
            </a:r>
            <a:r>
              <a:rPr lang="en-US" sz="2000" dirty="0">
                <a:solidFill>
                  <a:srgbClr val="FFFF00"/>
                </a:solidFill>
              </a:rPr>
              <a:t>. </a:t>
            </a:r>
            <a:endParaRPr lang="en-US" sz="2000" dirty="0" smtClean="0">
              <a:solidFill>
                <a:srgbClr val="FFFF00"/>
              </a:solidFill>
            </a:endParaRPr>
          </a:p>
          <a:p>
            <a:pPr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v"/>
            </a:pPr>
            <a:r>
              <a:rPr lang="en-US" sz="2000" b="1" dirty="0" err="1">
                <a:solidFill>
                  <a:schemeClr val="bg1"/>
                </a:solidFill>
              </a:rPr>
              <a:t>Đầu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tư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của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Việt</a:t>
            </a:r>
            <a:r>
              <a:rPr lang="en-US" sz="2000" b="1" dirty="0">
                <a:solidFill>
                  <a:schemeClr val="bg1"/>
                </a:solidFill>
              </a:rPr>
              <a:t> Nam </a:t>
            </a:r>
            <a:r>
              <a:rPr lang="en-US" sz="2000" b="1" dirty="0" err="1">
                <a:solidFill>
                  <a:schemeClr val="bg1"/>
                </a:solidFill>
              </a:rPr>
              <a:t>ra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nước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ngoài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đạt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320,6 </a:t>
            </a:r>
            <a:r>
              <a:rPr lang="en-US" sz="2000" b="1" dirty="0" err="1">
                <a:solidFill>
                  <a:srgbClr val="FFFF00"/>
                </a:solidFill>
              </a:rPr>
              <a:t>triệu</a:t>
            </a:r>
            <a:r>
              <a:rPr lang="en-US" sz="2000" b="1" dirty="0">
                <a:solidFill>
                  <a:srgbClr val="FFFF00"/>
                </a:solidFill>
              </a:rPr>
              <a:t> USD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giảm</a:t>
            </a:r>
            <a:r>
              <a:rPr lang="en-US" sz="2000" dirty="0">
                <a:solidFill>
                  <a:schemeClr val="bg1"/>
                </a:solidFill>
              </a:rPr>
              <a:t> 7,3% </a:t>
            </a:r>
            <a:r>
              <a:rPr lang="en-US" sz="2000" dirty="0" smtClean="0">
                <a:solidFill>
                  <a:schemeClr val="bg1"/>
                </a:solidFill>
              </a:rPr>
              <a:t>,</a:t>
            </a:r>
            <a:r>
              <a:rPr lang="vi-VN" sz="2000" dirty="0"/>
              <a:t> </a:t>
            </a:r>
            <a:r>
              <a:rPr lang="vi-VN" sz="2000" dirty="0">
                <a:solidFill>
                  <a:schemeClr val="bg1"/>
                </a:solidFill>
              </a:rPr>
              <a:t>có </a:t>
            </a:r>
            <a:r>
              <a:rPr lang="vi-VN" sz="2000" b="1" dirty="0">
                <a:solidFill>
                  <a:srgbClr val="FFFF00"/>
                </a:solidFill>
              </a:rPr>
              <a:t>60 dự án </a:t>
            </a:r>
            <a:r>
              <a:rPr lang="vi-VN" sz="2000" dirty="0">
                <a:solidFill>
                  <a:schemeClr val="bg1"/>
                </a:solidFill>
              </a:rPr>
              <a:t>được cấp </a:t>
            </a:r>
            <a:r>
              <a:rPr lang="vi-VN" sz="2000" dirty="0" smtClean="0">
                <a:solidFill>
                  <a:schemeClr val="bg1"/>
                </a:solidFill>
              </a:rPr>
              <a:t>giấy </a:t>
            </a:r>
            <a:r>
              <a:rPr lang="vi-VN" sz="2000" dirty="0">
                <a:solidFill>
                  <a:schemeClr val="bg1"/>
                </a:solidFill>
              </a:rPr>
              <a:t>chứng nhận đầu tư 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gray">
          <a:xfrm>
            <a:off x="4672013" y="762000"/>
            <a:ext cx="4385508" cy="249396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gray">
          <a:xfrm>
            <a:off x="4519613" y="1006415"/>
            <a:ext cx="47005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buClr>
                <a:srgbClr val="FFFF00"/>
              </a:buClr>
              <a:buSzPct val="100000"/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1900" b="1" dirty="0" err="1">
                <a:solidFill>
                  <a:schemeClr val="bg1"/>
                </a:solidFill>
              </a:rPr>
              <a:t>đạt</a:t>
            </a:r>
            <a:r>
              <a:rPr lang="en-US" sz="1900" b="1" dirty="0">
                <a:solidFill>
                  <a:schemeClr val="bg1"/>
                </a:solidFill>
              </a:rPr>
              <a:t> 1.357,7 </a:t>
            </a:r>
            <a:r>
              <a:rPr lang="en-US" sz="1900" b="1" dirty="0" err="1">
                <a:solidFill>
                  <a:schemeClr val="bg1"/>
                </a:solidFill>
              </a:rPr>
              <a:t>nghìn</a:t>
            </a:r>
            <a:r>
              <a:rPr lang="en-US" sz="1900" b="1" dirty="0">
                <a:solidFill>
                  <a:schemeClr val="bg1"/>
                </a:solidFill>
              </a:rPr>
              <a:t> </a:t>
            </a:r>
            <a:r>
              <a:rPr lang="en-US" sz="1900" b="1" dirty="0" err="1">
                <a:solidFill>
                  <a:schemeClr val="bg1"/>
                </a:solidFill>
              </a:rPr>
              <a:t>tỉ</a:t>
            </a:r>
            <a:r>
              <a:rPr lang="en-US" sz="1900" b="1" dirty="0">
                <a:solidFill>
                  <a:schemeClr val="bg1"/>
                </a:solidFill>
              </a:rPr>
              <a:t> </a:t>
            </a:r>
            <a:r>
              <a:rPr lang="en-US" sz="1900" b="1" dirty="0" err="1">
                <a:solidFill>
                  <a:schemeClr val="bg1"/>
                </a:solidFill>
              </a:rPr>
              <a:t>đồng</a:t>
            </a:r>
            <a:r>
              <a:rPr lang="en-US" sz="1900" b="1" dirty="0">
                <a:solidFill>
                  <a:schemeClr val="bg1"/>
                </a:solidFill>
              </a:rPr>
              <a:t>, </a:t>
            </a:r>
            <a:r>
              <a:rPr lang="en-US" sz="1900" b="1" dirty="0" err="1">
                <a:solidFill>
                  <a:schemeClr val="bg1"/>
                </a:solidFill>
              </a:rPr>
              <a:t>tăng</a:t>
            </a:r>
            <a:r>
              <a:rPr lang="en-US" sz="1900" b="1" dirty="0">
                <a:solidFill>
                  <a:schemeClr val="bg1"/>
                </a:solidFill>
              </a:rPr>
              <a:t> 4,7% </a:t>
            </a:r>
            <a:endParaRPr lang="en-US" sz="1900" b="1" dirty="0" smtClean="0">
              <a:solidFill>
                <a:schemeClr val="bg1"/>
              </a:solidFill>
            </a:endParaRPr>
          </a:p>
          <a:p>
            <a:pPr marL="182880">
              <a:spcBef>
                <a:spcPts val="200"/>
              </a:spcBef>
              <a:spcAft>
                <a:spcPts val="200"/>
              </a:spcAft>
              <a:buClr>
                <a:srgbClr val="FFFF00"/>
              </a:buClr>
              <a:buSzPct val="100000"/>
              <a:buFont typeface="Wingdings" pitchFamily="2" charset="2"/>
              <a:buChar char="§"/>
            </a:pPr>
            <a:r>
              <a:rPr lang="en-US" sz="1900" b="1" dirty="0">
                <a:solidFill>
                  <a:schemeClr val="bg1"/>
                </a:solidFill>
              </a:rPr>
              <a:t> </a:t>
            </a:r>
            <a:r>
              <a:rPr lang="en-US" sz="1900" b="1" dirty="0" err="1" smtClean="0">
                <a:solidFill>
                  <a:srgbClr val="FFFF00"/>
                </a:solidFill>
              </a:rPr>
              <a:t>Vốn</a:t>
            </a:r>
            <a:r>
              <a:rPr lang="en-US" sz="1900" b="1" dirty="0" smtClean="0">
                <a:solidFill>
                  <a:srgbClr val="FFFF00"/>
                </a:solidFill>
              </a:rPr>
              <a:t> </a:t>
            </a:r>
            <a:r>
              <a:rPr lang="en-US" sz="1900" b="1" dirty="0" err="1" smtClean="0">
                <a:solidFill>
                  <a:srgbClr val="FFFF00"/>
                </a:solidFill>
              </a:rPr>
              <a:t>Nhà</a:t>
            </a:r>
            <a:r>
              <a:rPr lang="en-US" sz="1900" b="1" dirty="0" smtClean="0">
                <a:solidFill>
                  <a:srgbClr val="FFFF00"/>
                </a:solidFill>
              </a:rPr>
              <a:t> </a:t>
            </a:r>
            <a:r>
              <a:rPr lang="en-US" sz="1900" b="1" dirty="0" err="1" smtClean="0">
                <a:solidFill>
                  <a:srgbClr val="FFFF00"/>
                </a:solidFill>
              </a:rPr>
              <a:t>nước</a:t>
            </a:r>
            <a:r>
              <a:rPr lang="en-US" sz="1900" b="1" dirty="0" smtClean="0">
                <a:solidFill>
                  <a:srgbClr val="FFFF00"/>
                </a:solidFill>
              </a:rPr>
              <a:t>: 370,5 </a:t>
            </a:r>
            <a:r>
              <a:rPr lang="en-US" sz="1900" b="1" dirty="0" err="1">
                <a:solidFill>
                  <a:srgbClr val="FFFF00"/>
                </a:solidFill>
              </a:rPr>
              <a:t>nghìn</a:t>
            </a:r>
            <a:r>
              <a:rPr lang="en-US" sz="1900" b="1" dirty="0">
                <a:solidFill>
                  <a:srgbClr val="FFFF00"/>
                </a:solidFill>
              </a:rPr>
              <a:t> </a:t>
            </a:r>
            <a:r>
              <a:rPr lang="en-US" sz="1900" b="1" dirty="0" err="1">
                <a:solidFill>
                  <a:srgbClr val="FFFF00"/>
                </a:solidFill>
              </a:rPr>
              <a:t>tỷ</a:t>
            </a:r>
            <a:r>
              <a:rPr lang="en-US" sz="1900" dirty="0">
                <a:solidFill>
                  <a:srgbClr val="FFFF00"/>
                </a:solidFill>
              </a:rPr>
              <a:t> </a:t>
            </a:r>
            <a:r>
              <a:rPr lang="en-US" sz="1900" dirty="0" err="1">
                <a:solidFill>
                  <a:srgbClr val="FFFF00"/>
                </a:solidFill>
              </a:rPr>
              <a:t>đồng</a:t>
            </a:r>
            <a:r>
              <a:rPr lang="en-US" sz="1900" dirty="0">
                <a:solidFill>
                  <a:srgbClr val="FFFF00"/>
                </a:solidFill>
              </a:rPr>
              <a:t>, </a:t>
            </a:r>
            <a:r>
              <a:rPr lang="en-US" sz="1900" dirty="0" err="1">
                <a:solidFill>
                  <a:srgbClr val="FFFF00"/>
                </a:solidFill>
              </a:rPr>
              <a:t>chiếm</a:t>
            </a:r>
            <a:r>
              <a:rPr lang="en-US" sz="1900" dirty="0">
                <a:solidFill>
                  <a:srgbClr val="FFFF00"/>
                </a:solidFill>
              </a:rPr>
              <a:t> </a:t>
            </a:r>
            <a:r>
              <a:rPr lang="en-US" sz="1900" b="1" dirty="0">
                <a:solidFill>
                  <a:srgbClr val="FFFF00"/>
                </a:solidFill>
              </a:rPr>
              <a:t>27,3% </a:t>
            </a:r>
            <a:r>
              <a:rPr lang="en-US" sz="1900" dirty="0" err="1">
                <a:solidFill>
                  <a:srgbClr val="FFFF00"/>
                </a:solidFill>
              </a:rPr>
              <a:t>tổng</a:t>
            </a:r>
            <a:r>
              <a:rPr lang="en-US" sz="1900" dirty="0">
                <a:solidFill>
                  <a:srgbClr val="FFFF00"/>
                </a:solidFill>
              </a:rPr>
              <a:t> </a:t>
            </a:r>
            <a:r>
              <a:rPr lang="en-US" sz="1900" dirty="0" err="1" smtClean="0">
                <a:solidFill>
                  <a:srgbClr val="FFFF00"/>
                </a:solidFill>
              </a:rPr>
              <a:t>vốn</a:t>
            </a:r>
            <a:r>
              <a:rPr lang="en-US" sz="1900" dirty="0" smtClean="0">
                <a:solidFill>
                  <a:srgbClr val="FFFF00"/>
                </a:solidFill>
              </a:rPr>
              <a:t>, </a:t>
            </a:r>
            <a:r>
              <a:rPr lang="en-US" sz="1900" dirty="0" err="1" smtClean="0">
                <a:solidFill>
                  <a:srgbClr val="FFFF00"/>
                </a:solidFill>
              </a:rPr>
              <a:t>tăng</a:t>
            </a:r>
            <a:r>
              <a:rPr lang="en-US" sz="1900" dirty="0" smtClean="0">
                <a:solidFill>
                  <a:srgbClr val="FFFF00"/>
                </a:solidFill>
              </a:rPr>
              <a:t> 12,6%.</a:t>
            </a:r>
          </a:p>
          <a:p>
            <a:pPr marL="182880">
              <a:spcBef>
                <a:spcPts val="200"/>
              </a:spcBef>
              <a:spcAft>
                <a:spcPts val="200"/>
              </a:spcAft>
              <a:buClr>
                <a:srgbClr val="FFFF00"/>
              </a:buClr>
              <a:buSzPct val="100000"/>
              <a:buFont typeface="Wingdings" pitchFamily="2" charset="2"/>
              <a:buChar char="§"/>
            </a:pPr>
            <a:r>
              <a:rPr lang="en-US" sz="1900" b="1" dirty="0">
                <a:solidFill>
                  <a:schemeClr val="bg1"/>
                </a:solidFill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</a:rPr>
              <a:t>Vốn</a:t>
            </a:r>
            <a:r>
              <a:rPr lang="en-US" sz="1900" b="1" dirty="0" smtClean="0">
                <a:solidFill>
                  <a:schemeClr val="bg1"/>
                </a:solidFill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</a:rPr>
              <a:t>ngoài</a:t>
            </a:r>
            <a:r>
              <a:rPr lang="en-US" sz="1900" b="1" dirty="0" smtClean="0">
                <a:solidFill>
                  <a:schemeClr val="bg1"/>
                </a:solidFill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</a:rPr>
              <a:t>N.nước</a:t>
            </a:r>
            <a:r>
              <a:rPr lang="en-US" sz="1900" b="1" dirty="0" smtClean="0">
                <a:solidFill>
                  <a:schemeClr val="bg1"/>
                </a:solidFill>
              </a:rPr>
              <a:t>: 751,9</a:t>
            </a:r>
            <a:r>
              <a:rPr lang="en-US" sz="1900" dirty="0" smtClean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nghìn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tỷ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đồng</a:t>
            </a:r>
            <a:r>
              <a:rPr lang="en-US" sz="1900" dirty="0">
                <a:solidFill>
                  <a:schemeClr val="bg1"/>
                </a:solidFill>
              </a:rPr>
              <a:t>, </a:t>
            </a:r>
            <a:r>
              <a:rPr lang="en-US" sz="1900" dirty="0" err="1">
                <a:solidFill>
                  <a:schemeClr val="bg1"/>
                </a:solidFill>
              </a:rPr>
              <a:t>chiếm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b="1" dirty="0">
                <a:solidFill>
                  <a:schemeClr val="bg1"/>
                </a:solidFill>
              </a:rPr>
              <a:t>55,4</a:t>
            </a:r>
            <a:r>
              <a:rPr lang="en-US" sz="1900" b="1" dirty="0" smtClean="0">
                <a:solidFill>
                  <a:schemeClr val="bg1"/>
                </a:solidFill>
              </a:rPr>
              <a:t>%</a:t>
            </a:r>
            <a:r>
              <a:rPr lang="en-US" sz="1900" dirty="0" smtClean="0">
                <a:solidFill>
                  <a:schemeClr val="bg1"/>
                </a:solidFill>
              </a:rPr>
              <a:t>; </a:t>
            </a:r>
            <a:r>
              <a:rPr lang="en-US" sz="1900" dirty="0" err="1">
                <a:solidFill>
                  <a:srgbClr val="FFFF00"/>
                </a:solidFill>
              </a:rPr>
              <a:t>tăng</a:t>
            </a:r>
            <a:r>
              <a:rPr lang="en-US" sz="1900" dirty="0">
                <a:solidFill>
                  <a:srgbClr val="FFFF00"/>
                </a:solidFill>
              </a:rPr>
              <a:t> 2,1</a:t>
            </a:r>
            <a:r>
              <a:rPr lang="en-US" sz="1900" dirty="0" smtClean="0">
                <a:solidFill>
                  <a:srgbClr val="FFFF00"/>
                </a:solidFill>
              </a:rPr>
              <a:t>%.</a:t>
            </a:r>
            <a:endParaRPr lang="en-US" sz="1900" dirty="0" smtClean="0">
              <a:solidFill>
                <a:schemeClr val="bg1"/>
              </a:solidFill>
            </a:endParaRPr>
          </a:p>
          <a:p>
            <a:pPr marL="182880" algn="ctr">
              <a:spcBef>
                <a:spcPts val="200"/>
              </a:spcBef>
              <a:spcAft>
                <a:spcPts val="200"/>
              </a:spcAft>
              <a:buClr>
                <a:srgbClr val="FFFF00"/>
              </a:buClr>
              <a:buSzPct val="100000"/>
              <a:buFont typeface="Wingdings" pitchFamily="2" charset="2"/>
              <a:buChar char="§"/>
            </a:pP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b="1" dirty="0" err="1" smtClean="0">
                <a:solidFill>
                  <a:srgbClr val="FFC000"/>
                </a:solidFill>
              </a:rPr>
              <a:t>Vốn</a:t>
            </a:r>
            <a:r>
              <a:rPr lang="en-US" sz="1900" b="1" dirty="0" smtClean="0">
                <a:solidFill>
                  <a:srgbClr val="FFC000"/>
                </a:solidFill>
              </a:rPr>
              <a:t> FDI: 235,4 </a:t>
            </a:r>
            <a:r>
              <a:rPr lang="en-US" sz="1900" b="1" dirty="0" err="1">
                <a:solidFill>
                  <a:srgbClr val="FFC000"/>
                </a:solidFill>
              </a:rPr>
              <a:t>nghìn</a:t>
            </a:r>
            <a:r>
              <a:rPr lang="en-US" sz="1900" b="1" dirty="0">
                <a:solidFill>
                  <a:srgbClr val="FFC000"/>
                </a:solidFill>
              </a:rPr>
              <a:t> </a:t>
            </a:r>
            <a:r>
              <a:rPr lang="en-US" sz="1900" b="1" dirty="0" err="1">
                <a:solidFill>
                  <a:srgbClr val="FFC000"/>
                </a:solidFill>
              </a:rPr>
              <a:t>tỷ</a:t>
            </a:r>
            <a:r>
              <a:rPr lang="en-US" sz="1900" dirty="0">
                <a:solidFill>
                  <a:srgbClr val="FFC000"/>
                </a:solidFill>
              </a:rPr>
              <a:t> </a:t>
            </a:r>
            <a:r>
              <a:rPr lang="en-US" sz="1900" dirty="0" err="1">
                <a:solidFill>
                  <a:srgbClr val="FFC000"/>
                </a:solidFill>
              </a:rPr>
              <a:t>đồng</a:t>
            </a:r>
            <a:r>
              <a:rPr lang="en-US" sz="1900" dirty="0">
                <a:solidFill>
                  <a:srgbClr val="FFC000"/>
                </a:solidFill>
              </a:rPr>
              <a:t>, </a:t>
            </a:r>
            <a:r>
              <a:rPr lang="en-US" sz="1900" dirty="0" smtClean="0">
                <a:solidFill>
                  <a:srgbClr val="FFC000"/>
                </a:solidFill>
              </a:rPr>
              <a:t>   </a:t>
            </a:r>
            <a:r>
              <a:rPr lang="en-US" sz="1900" dirty="0" err="1" smtClean="0">
                <a:solidFill>
                  <a:srgbClr val="FFC000"/>
                </a:solidFill>
              </a:rPr>
              <a:t>chiếm</a:t>
            </a:r>
            <a:r>
              <a:rPr lang="en-US" sz="1900" dirty="0" smtClean="0">
                <a:solidFill>
                  <a:srgbClr val="FFC000"/>
                </a:solidFill>
              </a:rPr>
              <a:t> </a:t>
            </a:r>
            <a:r>
              <a:rPr lang="en-US" sz="1900" b="1" dirty="0">
                <a:solidFill>
                  <a:srgbClr val="FFC000"/>
                </a:solidFill>
              </a:rPr>
              <a:t>17,3</a:t>
            </a:r>
            <a:r>
              <a:rPr lang="en-US" sz="1900" b="1" dirty="0" smtClean="0">
                <a:solidFill>
                  <a:srgbClr val="FFC000"/>
                </a:solidFill>
              </a:rPr>
              <a:t>%, </a:t>
            </a:r>
            <a:r>
              <a:rPr lang="en-US" sz="1900" dirty="0" err="1" smtClean="0">
                <a:solidFill>
                  <a:srgbClr val="FFC000"/>
                </a:solidFill>
              </a:rPr>
              <a:t>tăng</a:t>
            </a:r>
            <a:r>
              <a:rPr lang="en-US" sz="1900" dirty="0" smtClean="0">
                <a:solidFill>
                  <a:srgbClr val="FFC000"/>
                </a:solidFill>
              </a:rPr>
              <a:t> 1,7%.</a:t>
            </a:r>
            <a:endParaRPr lang="en-US" sz="1900" b="1" dirty="0">
              <a:solidFill>
                <a:srgbClr val="FFC000"/>
              </a:solidFill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gray">
          <a:xfrm>
            <a:off x="76200" y="3692526"/>
            <a:ext cx="4211638" cy="272034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gray">
          <a:xfrm>
            <a:off x="77789" y="4038600"/>
            <a:ext cx="4183028" cy="229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buClr>
                <a:srgbClr val="FFFF00"/>
              </a:buClr>
              <a:buSzPct val="100000"/>
              <a:buFont typeface="Wingdings" pitchFamily="2" charset="2"/>
              <a:buChar char="Ø"/>
            </a:pP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T</a:t>
            </a:r>
            <a:r>
              <a:rPr lang="en-US" sz="2000" b="1" i="1" dirty="0" err="1" smtClean="0">
                <a:solidFill>
                  <a:schemeClr val="bg1"/>
                </a:solidFill>
              </a:rPr>
              <a:t>ổng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thu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ngân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sách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Nhà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nước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đạt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875.800 </a:t>
            </a:r>
            <a:r>
              <a:rPr lang="en-US" sz="2000" b="1" dirty="0" err="1">
                <a:solidFill>
                  <a:srgbClr val="FFFF00"/>
                </a:solidFill>
              </a:rPr>
              <a:t>tỷ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đồng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bằng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54%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dự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toán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năm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và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giảm</a:t>
            </a:r>
            <a:r>
              <a:rPr lang="en-US" sz="2000" b="1" dirty="0">
                <a:solidFill>
                  <a:schemeClr val="bg1"/>
                </a:solidFill>
              </a:rPr>
              <a:t> 7,8</a:t>
            </a:r>
            <a:r>
              <a:rPr lang="en-US" sz="2000" b="1" dirty="0" smtClean="0">
                <a:solidFill>
                  <a:schemeClr val="bg1"/>
                </a:solidFill>
              </a:rPr>
              <a:t>%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FFFF00"/>
              </a:buClr>
              <a:buSzPct val="100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Tổng</a:t>
            </a:r>
            <a:r>
              <a:rPr lang="en-US" sz="2000" b="1" i="1" dirty="0">
                <a:solidFill>
                  <a:srgbClr val="0000CC"/>
                </a:solidFill>
              </a:rPr>
              <a:t> chi </a:t>
            </a:r>
            <a:r>
              <a:rPr lang="en-US" sz="2000" b="1" i="1" dirty="0" err="1">
                <a:solidFill>
                  <a:srgbClr val="0000CC"/>
                </a:solidFill>
              </a:rPr>
              <a:t>ngân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sách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Nhà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nước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đạt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804.600 </a:t>
            </a:r>
            <a:r>
              <a:rPr lang="en-US" sz="2000" b="1" dirty="0" err="1">
                <a:solidFill>
                  <a:srgbClr val="C00000"/>
                </a:solidFill>
              </a:rPr>
              <a:t>tỷ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đồng</a:t>
            </a:r>
            <a:r>
              <a:rPr lang="en-US" sz="2000" dirty="0">
                <a:solidFill>
                  <a:srgbClr val="0000CC"/>
                </a:solidFill>
              </a:rPr>
              <a:t>, </a:t>
            </a:r>
            <a:r>
              <a:rPr lang="en-US" sz="2000" dirty="0" err="1">
                <a:solidFill>
                  <a:srgbClr val="0000CC"/>
                </a:solidFill>
              </a:rPr>
              <a:t>bằng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38,8% </a:t>
            </a:r>
            <a:r>
              <a:rPr lang="en-US" sz="2000" dirty="0" err="1">
                <a:solidFill>
                  <a:srgbClr val="0000CC"/>
                </a:solidFill>
              </a:rPr>
              <a:t>dự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toán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năm</a:t>
            </a:r>
            <a:r>
              <a:rPr lang="en-US" sz="2000" dirty="0">
                <a:solidFill>
                  <a:srgbClr val="0000CC"/>
                </a:solidFill>
              </a:rPr>
              <a:t>,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tăng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12,2% </a:t>
            </a:r>
            <a:r>
              <a:rPr lang="en-US" sz="2000" dirty="0">
                <a:solidFill>
                  <a:srgbClr val="0000CC"/>
                </a:solidFill>
              </a:rPr>
              <a:t>so </a:t>
            </a:r>
            <a:r>
              <a:rPr lang="en-US" sz="2000" dirty="0" err="1">
                <a:solidFill>
                  <a:srgbClr val="0000CC"/>
                </a:solidFill>
              </a:rPr>
              <a:t>với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cùng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kỳ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gray">
          <a:xfrm>
            <a:off x="4676774" y="3694113"/>
            <a:ext cx="4391025" cy="2630487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gray">
          <a:xfrm>
            <a:off x="4603665" y="4114800"/>
            <a:ext cx="4453855" cy="174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300"/>
              </a:spcBef>
              <a:spcAft>
                <a:spcPts val="300"/>
              </a:spcAft>
              <a:buClr>
                <a:srgbClr val="FFFF00"/>
              </a:buClr>
              <a:buSzPct val="100000"/>
              <a:buFont typeface="Wingdings" pitchFamily="2" charset="2"/>
              <a:buChar char="v"/>
            </a:pPr>
            <a:r>
              <a:rPr lang="en-US" sz="2000" b="1" dirty="0" err="1">
                <a:solidFill>
                  <a:schemeClr val="bg1"/>
                </a:solidFill>
              </a:rPr>
              <a:t>C</a:t>
            </a:r>
            <a:r>
              <a:rPr lang="en-US" sz="2000" b="1" dirty="0" err="1" smtClean="0">
                <a:solidFill>
                  <a:schemeClr val="bg1"/>
                </a:solidFill>
              </a:rPr>
              <a:t>hỉ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số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giá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tiêu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dùng</a:t>
            </a:r>
            <a:r>
              <a:rPr lang="en-US" sz="2000" b="1" dirty="0">
                <a:solidFill>
                  <a:schemeClr val="bg1"/>
                </a:solidFill>
              </a:rPr>
              <a:t> (CPI) </a:t>
            </a:r>
            <a:r>
              <a:rPr lang="en-US" sz="2000" b="1" dirty="0" smtClean="0">
                <a:solidFill>
                  <a:schemeClr val="bg1"/>
                </a:solidFill>
              </a:rPr>
              <a:t>    </a:t>
            </a:r>
            <a:r>
              <a:rPr lang="en-US" sz="2000" b="1" dirty="0" err="1" smtClean="0">
                <a:solidFill>
                  <a:schemeClr val="bg1"/>
                </a:solidFill>
              </a:rPr>
              <a:t>tăng</a:t>
            </a:r>
            <a:r>
              <a:rPr lang="en-US" sz="2000" b="1" dirty="0" smtClean="0">
                <a:solidFill>
                  <a:schemeClr val="bg1"/>
                </a:solidFill>
              </a:rPr>
              <a:t> 3,29% so </a:t>
            </a:r>
            <a:r>
              <a:rPr lang="en-US" sz="2000" b="1" dirty="0" err="1" smtClean="0">
                <a:solidFill>
                  <a:schemeClr val="bg1"/>
                </a:solidFill>
              </a:rPr>
              <a:t>với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cùng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kỳ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FF00"/>
              </a:buClr>
              <a:buSzPct val="100000"/>
              <a:buFont typeface="Wingdings" pitchFamily="2" charset="2"/>
              <a:buChar char="v"/>
            </a:pPr>
            <a:r>
              <a:rPr lang="en-US" sz="2000" b="1" dirty="0" err="1">
                <a:solidFill>
                  <a:srgbClr val="FFFF00"/>
                </a:solidFill>
              </a:rPr>
              <a:t>Lạm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phát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cơ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bản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tăng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cao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hơn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mức</a:t>
            </a:r>
            <a:r>
              <a:rPr lang="en-US" sz="2000" b="1" dirty="0">
                <a:solidFill>
                  <a:srgbClr val="FFFF00"/>
                </a:solidFill>
              </a:rPr>
              <a:t> CPI </a:t>
            </a:r>
            <a:r>
              <a:rPr lang="en-US" sz="2000" b="1" dirty="0" err="1">
                <a:solidFill>
                  <a:srgbClr val="FFFF00"/>
                </a:solidFill>
              </a:rPr>
              <a:t>bình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quân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chung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pPr marL="342900" indent="-342900">
              <a:buClr>
                <a:srgbClr val="FFFF00"/>
              </a:buClr>
              <a:buSzPct val="100000"/>
              <a:buFont typeface="Wingdings" pitchFamily="2" charset="2"/>
              <a:buChar char="v"/>
            </a:pP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21524" name="Group 33"/>
          <p:cNvGrpSpPr>
            <a:grpSpLocks/>
          </p:cNvGrpSpPr>
          <p:nvPr/>
        </p:nvGrpSpPr>
        <p:grpSpPr bwMode="auto">
          <a:xfrm>
            <a:off x="3608388" y="2720975"/>
            <a:ext cx="1660525" cy="1612900"/>
            <a:chOff x="2457" y="2000"/>
            <a:chExt cx="901" cy="888"/>
          </a:xfrm>
        </p:grpSpPr>
        <p:pic>
          <p:nvPicPr>
            <p:cNvPr id="21526" name="Picture 34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457" y="2000"/>
              <a:ext cx="901" cy="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11" name="Oval 35"/>
            <p:cNvSpPr>
              <a:spLocks noChangeArrowheads="1"/>
            </p:cNvSpPr>
            <p:nvPr/>
          </p:nvSpPr>
          <p:spPr bwMode="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FFF99">
                    <a:gamma/>
                    <a:shade val="26275"/>
                    <a:invGamma/>
                    <a:alpha val="89999"/>
                  </a:srgbClr>
                </a:gs>
                <a:gs pos="50000">
                  <a:srgbClr val="FFFF99">
                    <a:alpha val="45000"/>
                  </a:srgbClr>
                </a:gs>
                <a:gs pos="100000">
                  <a:srgbClr val="FFFF99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57150" algn="ctr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30" name="Freeform 36"/>
            <p:cNvSpPr>
              <a:spLocks/>
            </p:cNvSpPr>
            <p:nvPr/>
          </p:nvSpPr>
          <p:spPr bwMode="gray">
            <a:xfrm>
              <a:off x="2550" y="2018"/>
              <a:ext cx="703" cy="308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E2E1B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31" name="Group 37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21532" name="Group 3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1538" name="AutoShape 3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39" name="AutoShape 4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40" name="AutoShape 4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41" name="AutoShape 4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533" name="Group 4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1534" name="AutoShape 4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35" name="AutoShape 4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36" name="AutoShape 4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37" name="AutoShape 4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0" name="TextBox 49"/>
          <p:cNvSpPr txBox="1"/>
          <p:nvPr/>
        </p:nvSpPr>
        <p:spPr>
          <a:xfrm>
            <a:off x="0" y="0"/>
            <a:ext cx="9144000" cy="539994"/>
          </a:xfrm>
          <a:prstGeom prst="rect">
            <a:avLst/>
          </a:prstGeom>
          <a:solidFill>
            <a:srgbClr val="0000FF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300" b="1" dirty="0" smtClean="0">
                <a:solidFill>
                  <a:srgbClr val="FFFF00"/>
                </a:solidFill>
                <a:latin typeface="+mn-lt"/>
              </a:rPr>
              <a:t>II. </a:t>
            </a:r>
            <a:r>
              <a:rPr lang="en-US" sz="2300" b="1" dirty="0" smtClean="0">
                <a:solidFill>
                  <a:srgbClr val="FFFF00"/>
                </a:solidFill>
                <a:latin typeface="+mj-lt"/>
              </a:rPr>
              <a:t>KINH TẾ VĨ MÔ</a:t>
            </a:r>
            <a:r>
              <a:rPr lang="en-US" sz="2300" b="1" dirty="0">
                <a:solidFill>
                  <a:srgbClr val="FFFF00"/>
                </a:solidFill>
              </a:rPr>
              <a:t> ỔN ĐỊNH</a:t>
            </a:r>
            <a:r>
              <a:rPr lang="en-US" sz="2300" b="1" dirty="0" smtClean="0">
                <a:solidFill>
                  <a:srgbClr val="FFFF00"/>
                </a:solidFill>
                <a:latin typeface="+mj-lt"/>
              </a:rPr>
              <a:t>, LẠM PHÁT ĐƯỢC </a:t>
            </a:r>
            <a:r>
              <a:rPr lang="en-US" sz="2300" b="1" dirty="0">
                <a:solidFill>
                  <a:srgbClr val="FFFF00"/>
                </a:solidFill>
              </a:rPr>
              <a:t>KIỂM SOÁT </a:t>
            </a:r>
            <a:endParaRPr lang="en-US" sz="23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gray">
          <a:xfrm>
            <a:off x="76200" y="685800"/>
            <a:ext cx="4265613" cy="422275"/>
          </a:xfrm>
          <a:prstGeom prst="rect">
            <a:avLst/>
          </a:prstGeom>
          <a:solidFill>
            <a:srgbClr val="00B0F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ltGray">
          <a:xfrm flipH="1">
            <a:off x="4605460" y="609600"/>
            <a:ext cx="4462340" cy="422275"/>
          </a:xfrm>
          <a:prstGeom prst="rect">
            <a:avLst/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53" name="Rectangle 55"/>
          <p:cNvSpPr>
            <a:spLocks noChangeArrowheads="1"/>
          </p:cNvSpPr>
          <p:nvPr/>
        </p:nvSpPr>
        <p:spPr bwMode="gray">
          <a:xfrm>
            <a:off x="76200" y="685800"/>
            <a:ext cx="449580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.Thu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hút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vốn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đầu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tư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FDI</a:t>
            </a:r>
            <a:endParaRPr lang="en-US" sz="2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Rectangle 57"/>
          <p:cNvSpPr>
            <a:spLocks noChangeArrowheads="1"/>
          </p:cNvSpPr>
          <p:nvPr/>
        </p:nvSpPr>
        <p:spPr bwMode="gray">
          <a:xfrm>
            <a:off x="4724400" y="609600"/>
            <a:ext cx="426720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Vốn</a:t>
            </a:r>
            <a:r>
              <a:rPr lang="en-US" sz="2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đầu</a:t>
            </a:r>
            <a:r>
              <a:rPr lang="en-US" sz="2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tư</a:t>
            </a:r>
            <a:r>
              <a:rPr lang="en-US" sz="2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phát</a:t>
            </a:r>
            <a:r>
              <a:rPr lang="en-US" sz="2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triển</a:t>
            </a:r>
            <a:endParaRPr lang="en-US" sz="2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Freeform 53"/>
          <p:cNvSpPr>
            <a:spLocks/>
          </p:cNvSpPr>
          <p:nvPr/>
        </p:nvSpPr>
        <p:spPr bwMode="ltGray">
          <a:xfrm>
            <a:off x="5054151" y="3505200"/>
            <a:ext cx="4013647" cy="461963"/>
          </a:xfrm>
          <a:custGeom>
            <a:avLst/>
            <a:gdLst/>
            <a:ahLst/>
            <a:cxnLst>
              <a:cxn ang="0">
                <a:pos x="176" y="3"/>
              </a:cxn>
              <a:cxn ang="0">
                <a:pos x="0" y="291"/>
              </a:cxn>
              <a:cxn ang="0">
                <a:pos x="2007" y="291"/>
              </a:cxn>
              <a:cxn ang="0">
                <a:pos x="2007" y="0"/>
              </a:cxn>
              <a:cxn ang="0">
                <a:pos x="176" y="3"/>
              </a:cxn>
            </a:cxnLst>
            <a:rect l="0" t="0" r="r" b="b"/>
            <a:pathLst>
              <a:path w="2007" h="291">
                <a:moveTo>
                  <a:pt x="176" y="3"/>
                </a:moveTo>
                <a:cubicBezTo>
                  <a:pt x="133" y="163"/>
                  <a:pt x="72" y="214"/>
                  <a:pt x="0" y="291"/>
                </a:cubicBezTo>
                <a:lnTo>
                  <a:pt x="2007" y="291"/>
                </a:lnTo>
                <a:lnTo>
                  <a:pt x="2007" y="0"/>
                </a:lnTo>
                <a:lnTo>
                  <a:pt x="176" y="3"/>
                </a:lnTo>
                <a:close/>
              </a:path>
            </a:pathLst>
          </a:custGeom>
          <a:solidFill>
            <a:srgbClr val="92D050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60" name="Freeform 54"/>
          <p:cNvSpPr>
            <a:spLocks/>
          </p:cNvSpPr>
          <p:nvPr/>
        </p:nvSpPr>
        <p:spPr bwMode="gray">
          <a:xfrm flipH="1">
            <a:off x="76199" y="3581400"/>
            <a:ext cx="3816306" cy="461962"/>
          </a:xfrm>
          <a:custGeom>
            <a:avLst/>
            <a:gdLst/>
            <a:ahLst/>
            <a:cxnLst>
              <a:cxn ang="0">
                <a:pos x="176" y="3"/>
              </a:cxn>
              <a:cxn ang="0">
                <a:pos x="0" y="291"/>
              </a:cxn>
              <a:cxn ang="0">
                <a:pos x="2007" y="291"/>
              </a:cxn>
              <a:cxn ang="0">
                <a:pos x="2007" y="0"/>
              </a:cxn>
              <a:cxn ang="0">
                <a:pos x="176" y="3"/>
              </a:cxn>
            </a:cxnLst>
            <a:rect l="0" t="0" r="r" b="b"/>
            <a:pathLst>
              <a:path w="2007" h="291">
                <a:moveTo>
                  <a:pt x="176" y="3"/>
                </a:moveTo>
                <a:cubicBezTo>
                  <a:pt x="133" y="163"/>
                  <a:pt x="72" y="214"/>
                  <a:pt x="0" y="291"/>
                </a:cubicBezTo>
                <a:lnTo>
                  <a:pt x="2007" y="291"/>
                </a:lnTo>
                <a:lnTo>
                  <a:pt x="2007" y="0"/>
                </a:lnTo>
                <a:lnTo>
                  <a:pt x="176" y="3"/>
                </a:lnTo>
                <a:close/>
              </a:path>
            </a:pathLst>
          </a:custGeom>
          <a:solidFill>
            <a:srgbClr val="CC0099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61" name="Rectangle 56"/>
          <p:cNvSpPr>
            <a:spLocks noChangeArrowheads="1"/>
          </p:cNvSpPr>
          <p:nvPr/>
        </p:nvSpPr>
        <p:spPr bwMode="gray">
          <a:xfrm>
            <a:off x="152400" y="3581400"/>
            <a:ext cx="358140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vi-VN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Thu, chi ngân sách</a:t>
            </a:r>
            <a:endParaRPr lang="vi-VN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Rectangle 58"/>
          <p:cNvSpPr>
            <a:spLocks noChangeArrowheads="1"/>
          </p:cNvSpPr>
          <p:nvPr/>
        </p:nvSpPr>
        <p:spPr bwMode="gray">
          <a:xfrm>
            <a:off x="5181599" y="3505200"/>
            <a:ext cx="3875921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4. </a:t>
            </a:r>
            <a:r>
              <a:rPr lang="en-US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Lạm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phát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200" b="1" dirty="0" err="1" smtClean="0">
                <a:solidFill>
                  <a:srgbClr val="C00000"/>
                </a:solidFill>
              </a:rPr>
              <a:t>tăng</a:t>
            </a:r>
            <a:r>
              <a:rPr lang="en-US" sz="2200" b="1" dirty="0" smtClean="0">
                <a:solidFill>
                  <a:srgbClr val="C00000"/>
                </a:solidFill>
              </a:rPr>
              <a:t> 4,74%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66428-DD75-4F27-A2B6-A142E800BCFC}" type="slidenum">
              <a:rPr lang="en-US" sz="1600" b="1" smtClean="0">
                <a:solidFill>
                  <a:srgbClr val="FFFF00"/>
                </a:solidFill>
              </a:rPr>
              <a:pPr>
                <a:defRPr/>
              </a:pPr>
              <a:t>6</a:t>
            </a:fld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1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07159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457200">
              <a:spcBef>
                <a:spcPts val="250"/>
              </a:spcBef>
              <a:spcAft>
                <a:spcPts val="250"/>
              </a:spcAft>
            </a:pPr>
            <a:r>
              <a:rPr lang="en-GB" sz="2200" b="1" i="1" dirty="0" smtClean="0">
                <a:solidFill>
                  <a:srgbClr val="800000"/>
                </a:solidFill>
              </a:rPr>
              <a:t>a. Lao </a:t>
            </a:r>
            <a:r>
              <a:rPr lang="en-GB" sz="2200" b="1" i="1" dirty="0" err="1" smtClean="0">
                <a:solidFill>
                  <a:srgbClr val="800000"/>
                </a:solidFill>
              </a:rPr>
              <a:t>động</a:t>
            </a:r>
            <a:r>
              <a:rPr lang="en-GB" sz="2200" b="1" i="1" dirty="0" smtClean="0">
                <a:solidFill>
                  <a:srgbClr val="800000"/>
                </a:solidFill>
              </a:rPr>
              <a:t>, </a:t>
            </a:r>
            <a:r>
              <a:rPr lang="en-GB" sz="2200" b="1" i="1" dirty="0" err="1" smtClean="0">
                <a:solidFill>
                  <a:srgbClr val="800000"/>
                </a:solidFill>
              </a:rPr>
              <a:t>việc</a:t>
            </a:r>
            <a:r>
              <a:rPr lang="en-GB" sz="2200" b="1" i="1" dirty="0" smtClean="0">
                <a:solidFill>
                  <a:srgbClr val="800000"/>
                </a:solidFill>
              </a:rPr>
              <a:t> </a:t>
            </a:r>
            <a:r>
              <a:rPr lang="en-GB" sz="2200" b="1" i="1" dirty="0" err="1" smtClean="0">
                <a:solidFill>
                  <a:srgbClr val="800000"/>
                </a:solidFill>
              </a:rPr>
              <a:t>làm</a:t>
            </a:r>
            <a:r>
              <a:rPr lang="en-GB" sz="2200" b="1" i="1" dirty="0" smtClean="0">
                <a:solidFill>
                  <a:srgbClr val="800000"/>
                </a:solidFill>
              </a:rPr>
              <a:t>:</a:t>
            </a:r>
            <a:endParaRPr lang="en-GB" sz="2200" i="1" dirty="0" smtClean="0">
              <a:solidFill>
                <a:srgbClr val="800000"/>
              </a:solidFill>
            </a:endParaRPr>
          </a:p>
          <a:p>
            <a:pPr marL="365760" indent="-182880">
              <a:spcBef>
                <a:spcPts val="250"/>
              </a:spcBef>
              <a:spcAft>
                <a:spcPts val="250"/>
              </a:spcAft>
              <a:buFont typeface="Wingdings" pitchFamily="2" charset="2"/>
              <a:buChar char="§"/>
            </a:pPr>
            <a:r>
              <a:rPr lang="en-US" sz="2000" b="1" dirty="0" smtClean="0"/>
              <a:t>L</a:t>
            </a:r>
            <a:r>
              <a:rPr lang="vi-VN" sz="2000" b="1" dirty="0" smtClean="0"/>
              <a:t>ao </a:t>
            </a:r>
            <a:r>
              <a:rPr lang="vi-VN" sz="2000" b="1" dirty="0"/>
              <a:t>động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việc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làm</a:t>
            </a:r>
            <a:r>
              <a:rPr lang="vi-VN" sz="2000" b="1" dirty="0" smtClean="0"/>
              <a:t> </a:t>
            </a:r>
            <a:r>
              <a:rPr lang="vi-VN" sz="2000" b="1" dirty="0"/>
              <a:t>là </a:t>
            </a:r>
            <a:r>
              <a:rPr lang="vi-VN" sz="2000" b="1" dirty="0" smtClean="0">
                <a:solidFill>
                  <a:srgbClr val="FF0000"/>
                </a:solidFill>
              </a:rPr>
              <a:t>5</a:t>
            </a:r>
            <a:r>
              <a:rPr lang="en-US" sz="2000" b="1" dirty="0" smtClean="0">
                <a:solidFill>
                  <a:srgbClr val="FF0000"/>
                </a:solidFill>
              </a:rPr>
              <a:t>1,2</a:t>
            </a:r>
            <a:r>
              <a:rPr lang="vi-VN" sz="2000" b="1" dirty="0" smtClean="0">
                <a:solidFill>
                  <a:srgbClr val="FF0000"/>
                </a:solidFill>
              </a:rPr>
              <a:t> </a:t>
            </a:r>
            <a:r>
              <a:rPr lang="vi-VN" sz="2000" b="1" dirty="0">
                <a:solidFill>
                  <a:srgbClr val="FF0000"/>
                </a:solidFill>
              </a:rPr>
              <a:t>triệu </a:t>
            </a:r>
            <a:r>
              <a:rPr lang="vi-VN" sz="2000" b="1" dirty="0" smtClean="0"/>
              <a:t>người</a:t>
            </a:r>
            <a:r>
              <a:rPr lang="en-GB" sz="2000" dirty="0">
                <a:solidFill>
                  <a:srgbClr val="002060"/>
                </a:solidFill>
              </a:rPr>
              <a:t>,</a:t>
            </a:r>
            <a:r>
              <a:rPr lang="vi-VN" sz="2000" dirty="0" smtClean="0"/>
              <a:t> </a:t>
            </a:r>
            <a:r>
              <a:rPr lang="vi-VN" sz="2000" b="1" dirty="0"/>
              <a:t>tăng </a:t>
            </a:r>
            <a:r>
              <a:rPr lang="vi-VN" sz="2000" b="1" dirty="0">
                <a:solidFill>
                  <a:srgbClr val="FF0000"/>
                </a:solidFill>
              </a:rPr>
              <a:t>902 nghìn </a:t>
            </a:r>
            <a:r>
              <a:rPr lang="vi-VN" sz="2000" b="1" dirty="0"/>
              <a:t>người </a:t>
            </a:r>
            <a:endParaRPr lang="en-US" sz="2000" b="1" dirty="0" smtClean="0"/>
          </a:p>
          <a:p>
            <a:pPr marL="365760" indent="-182880">
              <a:spcBef>
                <a:spcPts val="250"/>
              </a:spcBef>
              <a:spcAft>
                <a:spcPts val="250"/>
              </a:spcAft>
              <a:buFont typeface="Wingdings" pitchFamily="2" charset="2"/>
              <a:buChar char="§"/>
            </a:pPr>
            <a:r>
              <a:rPr lang="en-GB" sz="2000" b="1" dirty="0" err="1" smtClean="0">
                <a:solidFill>
                  <a:srgbClr val="002060"/>
                </a:solidFill>
              </a:rPr>
              <a:t>Tỷ</a:t>
            </a:r>
            <a:r>
              <a:rPr lang="en-GB" sz="2000" b="1" dirty="0" smtClean="0">
                <a:solidFill>
                  <a:srgbClr val="002060"/>
                </a:solidFill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</a:rPr>
              <a:t>lệ</a:t>
            </a:r>
            <a:r>
              <a:rPr lang="en-GB" sz="2000" b="1" dirty="0" smtClean="0">
                <a:solidFill>
                  <a:srgbClr val="002060"/>
                </a:solidFill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</a:rPr>
              <a:t>thất</a:t>
            </a:r>
            <a:r>
              <a:rPr lang="en-GB" sz="2000" b="1" dirty="0" smtClean="0">
                <a:solidFill>
                  <a:srgbClr val="002060"/>
                </a:solidFill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</a:rPr>
              <a:t>nghiệp</a:t>
            </a:r>
            <a:r>
              <a:rPr lang="en-GB" sz="2000" b="1" dirty="0" smtClean="0">
                <a:solidFill>
                  <a:srgbClr val="002060"/>
                </a:solidFill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</a:rPr>
              <a:t>thấp</a:t>
            </a:r>
            <a:r>
              <a:rPr lang="en-GB" sz="2000" b="1" dirty="0" smtClean="0">
                <a:solidFill>
                  <a:srgbClr val="002060"/>
                </a:solidFill>
              </a:rPr>
              <a:t>: </a:t>
            </a:r>
            <a:r>
              <a:rPr lang="vi-VN" sz="2000" b="1" dirty="0" smtClean="0">
                <a:solidFill>
                  <a:srgbClr val="FF0000"/>
                </a:solidFill>
              </a:rPr>
              <a:t>2,</a:t>
            </a:r>
            <a:r>
              <a:rPr lang="en-US" sz="2000" b="1" dirty="0" smtClean="0">
                <a:solidFill>
                  <a:srgbClr val="FF0000"/>
                </a:solidFill>
              </a:rPr>
              <a:t>27</a:t>
            </a:r>
            <a:r>
              <a:rPr lang="vi-VN" sz="2000" b="1" dirty="0" smtClean="0">
                <a:solidFill>
                  <a:srgbClr val="FF0000"/>
                </a:solidFill>
              </a:rPr>
              <a:t>%</a:t>
            </a:r>
            <a:r>
              <a:rPr lang="en-US" sz="2000" b="1" dirty="0" smtClean="0">
                <a:solidFill>
                  <a:srgbClr val="FF0000"/>
                </a:solidFill>
              </a:rPr>
              <a:t>, </a:t>
            </a:r>
            <a:r>
              <a:rPr lang="en-US" sz="2000" b="1" dirty="0" err="1" smtClean="0">
                <a:solidFill>
                  <a:srgbClr val="0000CC"/>
                </a:solidFill>
              </a:rPr>
              <a:t>giảm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smtClean="0">
                <a:solidFill>
                  <a:srgbClr val="0000CC"/>
                </a:solidFill>
              </a:rPr>
              <a:t>0,12 %.</a:t>
            </a:r>
          </a:p>
          <a:p>
            <a:pPr marL="365760" indent="-182880">
              <a:spcBef>
                <a:spcPts val="250"/>
              </a:spcBef>
              <a:spcAft>
                <a:spcPts val="250"/>
              </a:spcAft>
              <a:buFont typeface="Wingdings" pitchFamily="2" charset="2"/>
              <a:buChar char="§"/>
            </a:pPr>
            <a:r>
              <a:rPr lang="en-US" sz="2000" b="1" i="1" dirty="0" err="1" smtClean="0">
                <a:solidFill>
                  <a:srgbClr val="0000CC"/>
                </a:solidFill>
              </a:rPr>
              <a:t>Tuy</a:t>
            </a:r>
            <a:r>
              <a:rPr lang="en-US" sz="2000" b="1" i="1" dirty="0" smtClean="0">
                <a:solidFill>
                  <a:srgbClr val="0000CC"/>
                </a:solidFill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</a:rPr>
              <a:t>nhiên</a:t>
            </a:r>
            <a:r>
              <a:rPr lang="en-US" sz="2000" b="1" i="1" dirty="0" smtClean="0">
                <a:solidFill>
                  <a:srgbClr val="0000CC"/>
                </a:solidFill>
              </a:rPr>
              <a:t>, </a:t>
            </a:r>
            <a:r>
              <a:rPr lang="en-US" sz="2000" b="1" i="1" dirty="0" err="1" smtClean="0">
                <a:solidFill>
                  <a:srgbClr val="0000CC"/>
                </a:solidFill>
              </a:rPr>
              <a:t>thị</a:t>
            </a:r>
            <a:r>
              <a:rPr lang="en-US" sz="2000" b="1" i="1" dirty="0" smtClean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trường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lao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động</a:t>
            </a:r>
            <a:r>
              <a:rPr lang="en-US" sz="2000" b="1" i="1" dirty="0">
                <a:solidFill>
                  <a:srgbClr val="0000CC"/>
                </a:solidFill>
              </a:rPr>
              <a:t>, </a:t>
            </a:r>
            <a:r>
              <a:rPr lang="en-US" sz="2000" b="1" i="1" dirty="0" err="1">
                <a:solidFill>
                  <a:srgbClr val="0000CC"/>
                </a:solidFill>
              </a:rPr>
              <a:t>việc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làm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đang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đối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mặt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với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nhiều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khó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khăn</a:t>
            </a:r>
            <a:r>
              <a:rPr lang="en-US" sz="2000" b="1" i="1" dirty="0">
                <a:solidFill>
                  <a:srgbClr val="0000CC"/>
                </a:solidFill>
              </a:rPr>
              <a:t>, </a:t>
            </a:r>
            <a:r>
              <a:rPr lang="en-US" sz="2000" b="1" i="1" dirty="0" err="1">
                <a:solidFill>
                  <a:srgbClr val="0000CC"/>
                </a:solidFill>
              </a:rPr>
              <a:t>chủ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yếu</a:t>
            </a:r>
            <a:r>
              <a:rPr lang="en-US" sz="2000" b="1" i="1" dirty="0">
                <a:solidFill>
                  <a:srgbClr val="0000CC"/>
                </a:solidFill>
              </a:rPr>
              <a:t> do </a:t>
            </a:r>
            <a:r>
              <a:rPr lang="en-US" sz="2000" b="1" i="1" dirty="0" err="1">
                <a:solidFill>
                  <a:srgbClr val="0000CC"/>
                </a:solidFill>
              </a:rPr>
              <a:t>các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doanh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nghiệp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thiếu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đơn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hàng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sản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</a:rPr>
              <a:t>xuất</a:t>
            </a:r>
            <a:r>
              <a:rPr lang="en-US" sz="2000" b="1" i="1" dirty="0" smtClean="0">
                <a:solidFill>
                  <a:srgbClr val="0000CC"/>
                </a:solidFill>
              </a:rPr>
              <a:t>.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en-GB" sz="2200" b="1" i="1" dirty="0" smtClean="0">
                <a:solidFill>
                  <a:srgbClr val="C00000"/>
                </a:solidFill>
              </a:rPr>
              <a:t>b. </a:t>
            </a:r>
            <a:r>
              <a:rPr lang="en-GB" sz="2200" b="1" i="1" dirty="0" err="1" smtClean="0">
                <a:solidFill>
                  <a:srgbClr val="C00000"/>
                </a:solidFill>
              </a:rPr>
              <a:t>Đời</a:t>
            </a:r>
            <a:r>
              <a:rPr lang="en-GB" sz="2200" b="1" i="1" dirty="0" smtClean="0">
                <a:solidFill>
                  <a:srgbClr val="C00000"/>
                </a:solidFill>
              </a:rPr>
              <a:t> </a:t>
            </a:r>
            <a:r>
              <a:rPr lang="en-GB" sz="2200" b="1" i="1" dirty="0" err="1" smtClean="0">
                <a:solidFill>
                  <a:srgbClr val="C00000"/>
                </a:solidFill>
              </a:rPr>
              <a:t>sống</a:t>
            </a:r>
            <a:r>
              <a:rPr lang="en-GB" sz="2200" b="1" i="1" dirty="0" smtClean="0">
                <a:solidFill>
                  <a:srgbClr val="C00000"/>
                </a:solidFill>
              </a:rPr>
              <a:t> </a:t>
            </a:r>
            <a:r>
              <a:rPr lang="en-GB" sz="2200" b="1" i="1" dirty="0" err="1" smtClean="0">
                <a:solidFill>
                  <a:srgbClr val="C00000"/>
                </a:solidFill>
              </a:rPr>
              <a:t>dân</a:t>
            </a:r>
            <a:r>
              <a:rPr lang="en-GB" sz="2200" b="1" i="1" dirty="0" smtClean="0">
                <a:solidFill>
                  <a:srgbClr val="C00000"/>
                </a:solidFill>
              </a:rPr>
              <a:t> </a:t>
            </a:r>
            <a:r>
              <a:rPr lang="en-GB" sz="2200" b="1" i="1" dirty="0" err="1" smtClean="0">
                <a:solidFill>
                  <a:srgbClr val="C00000"/>
                </a:solidFill>
              </a:rPr>
              <a:t>cư</a:t>
            </a:r>
            <a:r>
              <a:rPr lang="en-GB" sz="2200" b="1" i="1" dirty="0" smtClean="0">
                <a:solidFill>
                  <a:srgbClr val="C00000"/>
                </a:solidFill>
              </a:rPr>
              <a:t> </a:t>
            </a:r>
            <a:r>
              <a:rPr lang="en-GB" sz="2200" b="1" i="1" dirty="0" err="1">
                <a:solidFill>
                  <a:srgbClr val="C00000"/>
                </a:solidFill>
              </a:rPr>
              <a:t>được</a:t>
            </a:r>
            <a:r>
              <a:rPr lang="en-GB" sz="2200" b="1" i="1" dirty="0">
                <a:solidFill>
                  <a:srgbClr val="C00000"/>
                </a:solidFill>
              </a:rPr>
              <a:t> </a:t>
            </a:r>
            <a:r>
              <a:rPr lang="en-GB" sz="2200" b="1" i="1" dirty="0" err="1">
                <a:solidFill>
                  <a:srgbClr val="C00000"/>
                </a:solidFill>
              </a:rPr>
              <a:t>cải</a:t>
            </a:r>
            <a:r>
              <a:rPr lang="en-GB" sz="2200" b="1" i="1" dirty="0">
                <a:solidFill>
                  <a:srgbClr val="C00000"/>
                </a:solidFill>
              </a:rPr>
              <a:t> </a:t>
            </a:r>
            <a:r>
              <a:rPr lang="en-GB" sz="2200" b="1" i="1" dirty="0" err="1">
                <a:solidFill>
                  <a:srgbClr val="C00000"/>
                </a:solidFill>
              </a:rPr>
              <a:t>thiện</a:t>
            </a:r>
            <a:r>
              <a:rPr lang="en-GB" sz="2200" b="1" i="1" dirty="0">
                <a:solidFill>
                  <a:srgbClr val="C00000"/>
                </a:solidFill>
              </a:rPr>
              <a:t> </a:t>
            </a:r>
            <a:r>
              <a:rPr lang="en-GB" sz="2200" b="1" i="1" dirty="0" err="1" smtClean="0">
                <a:solidFill>
                  <a:srgbClr val="C00000"/>
                </a:solidFill>
              </a:rPr>
              <a:t>và</a:t>
            </a:r>
            <a:r>
              <a:rPr lang="en-GB" sz="2200" b="1" i="1" dirty="0" smtClean="0">
                <a:solidFill>
                  <a:srgbClr val="C00000"/>
                </a:solidFill>
              </a:rPr>
              <a:t> an </a:t>
            </a:r>
            <a:r>
              <a:rPr lang="en-GB" sz="2200" b="1" i="1" dirty="0" err="1" smtClean="0">
                <a:solidFill>
                  <a:srgbClr val="C00000"/>
                </a:solidFill>
              </a:rPr>
              <a:t>sinh</a:t>
            </a:r>
            <a:r>
              <a:rPr lang="en-GB" sz="2200" b="1" i="1" dirty="0" smtClean="0">
                <a:solidFill>
                  <a:srgbClr val="C00000"/>
                </a:solidFill>
              </a:rPr>
              <a:t> </a:t>
            </a:r>
            <a:r>
              <a:rPr lang="en-GB" sz="2200" b="1" i="1" dirty="0" err="1" smtClean="0">
                <a:solidFill>
                  <a:srgbClr val="C00000"/>
                </a:solidFill>
              </a:rPr>
              <a:t>xã</a:t>
            </a:r>
            <a:r>
              <a:rPr lang="en-GB" sz="2200" b="1" i="1" dirty="0" smtClean="0">
                <a:solidFill>
                  <a:srgbClr val="C00000"/>
                </a:solidFill>
              </a:rPr>
              <a:t> </a:t>
            </a:r>
            <a:r>
              <a:rPr lang="en-GB" sz="2200" b="1" i="1" dirty="0" err="1" smtClean="0">
                <a:solidFill>
                  <a:srgbClr val="C00000"/>
                </a:solidFill>
              </a:rPr>
              <a:t>hội</a:t>
            </a:r>
            <a:r>
              <a:rPr lang="en-GB" sz="2200" b="1" i="1" dirty="0">
                <a:solidFill>
                  <a:srgbClr val="C00000"/>
                </a:solidFill>
              </a:rPr>
              <a:t> </a:t>
            </a:r>
            <a:r>
              <a:rPr lang="en-GB" sz="2200" b="1" i="1" dirty="0" err="1">
                <a:solidFill>
                  <a:srgbClr val="C00000"/>
                </a:solidFill>
              </a:rPr>
              <a:t>đảm</a:t>
            </a:r>
            <a:r>
              <a:rPr lang="en-GB" sz="2200" b="1" i="1" dirty="0">
                <a:solidFill>
                  <a:srgbClr val="C00000"/>
                </a:solidFill>
              </a:rPr>
              <a:t> </a:t>
            </a:r>
            <a:r>
              <a:rPr lang="en-GB" sz="2200" b="1" i="1" dirty="0" err="1">
                <a:solidFill>
                  <a:srgbClr val="C00000"/>
                </a:solidFill>
              </a:rPr>
              <a:t>bảo</a:t>
            </a:r>
            <a:r>
              <a:rPr lang="en-GB" sz="2200" b="1" i="1" dirty="0">
                <a:solidFill>
                  <a:srgbClr val="C00000"/>
                </a:solidFill>
              </a:rPr>
              <a:t> </a:t>
            </a:r>
            <a:endParaRPr lang="en-GB" sz="2200" b="1" i="1" dirty="0" smtClean="0">
              <a:solidFill>
                <a:srgbClr val="C00000"/>
              </a:solidFill>
            </a:endParaRPr>
          </a:p>
          <a:p>
            <a:pPr marL="365760" indent="-182880">
              <a:spcBef>
                <a:spcPts val="250"/>
              </a:spcBef>
              <a:spcAft>
                <a:spcPts val="250"/>
              </a:spcAft>
              <a:buFont typeface="Wingdings" pitchFamily="2" charset="2"/>
              <a:buChar char="§"/>
            </a:pPr>
            <a:r>
              <a:rPr lang="en-US" sz="2000" b="1" dirty="0" err="1" smtClean="0"/>
              <a:t>Xây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dựng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nông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thôn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mới</a:t>
            </a:r>
            <a:r>
              <a:rPr lang="en-US" sz="2000" b="1" dirty="0" smtClean="0"/>
              <a:t>: </a:t>
            </a:r>
            <a:r>
              <a:rPr lang="en-GB" sz="2000" b="1" dirty="0" err="1" smtClean="0"/>
              <a:t>cả</a:t>
            </a:r>
            <a:r>
              <a:rPr lang="en-GB" sz="2000" b="1" dirty="0" smtClean="0"/>
              <a:t> </a:t>
            </a:r>
            <a:r>
              <a:rPr lang="en-GB" sz="2000" b="1" dirty="0" err="1"/>
              <a:t>nước</a:t>
            </a:r>
            <a:r>
              <a:rPr lang="en-GB" sz="2000" b="1" dirty="0"/>
              <a:t> </a:t>
            </a:r>
            <a:r>
              <a:rPr lang="en-GB" sz="2000" b="1" dirty="0" err="1"/>
              <a:t>có</a:t>
            </a:r>
            <a:r>
              <a:rPr lang="en-GB" sz="2000" b="1" dirty="0"/>
              <a:t> </a:t>
            </a:r>
            <a:r>
              <a:rPr lang="en-GB" sz="2000" b="1" dirty="0" smtClean="0">
                <a:solidFill>
                  <a:srgbClr val="993300"/>
                </a:solidFill>
              </a:rPr>
              <a:t>6.014/</a:t>
            </a:r>
            <a:r>
              <a:rPr lang="en-US" sz="2000" b="1" dirty="0" smtClean="0">
                <a:solidFill>
                  <a:srgbClr val="993300"/>
                </a:solidFill>
              </a:rPr>
              <a:t>8.211 </a:t>
            </a:r>
            <a:r>
              <a:rPr lang="en-US" sz="2000" b="1" dirty="0" err="1">
                <a:solidFill>
                  <a:srgbClr val="993300"/>
                </a:solidFill>
              </a:rPr>
              <a:t>xã</a:t>
            </a:r>
            <a:r>
              <a:rPr lang="en-US" sz="2000" b="1" dirty="0">
                <a:solidFill>
                  <a:srgbClr val="993300"/>
                </a:solidFill>
              </a:rPr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đạt</a:t>
            </a:r>
            <a:r>
              <a:rPr lang="en-US" sz="2000" dirty="0" smtClean="0"/>
              <a:t> 73,24</a:t>
            </a:r>
            <a:r>
              <a:rPr lang="en-US" sz="2000" dirty="0"/>
              <a:t>%)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err="1" smtClean="0"/>
              <a:t>đạt</a:t>
            </a:r>
            <a:r>
              <a:rPr lang="en-GB" sz="2000" b="1" dirty="0" smtClean="0"/>
              <a:t> </a:t>
            </a:r>
            <a:r>
              <a:rPr lang="en-GB" sz="2000" b="1" dirty="0" err="1"/>
              <a:t>chuẩn</a:t>
            </a:r>
            <a:r>
              <a:rPr lang="en-GB" sz="2000" b="1" dirty="0"/>
              <a:t> </a:t>
            </a:r>
            <a:r>
              <a:rPr lang="en-GB" sz="2000" b="1" dirty="0" err="1"/>
              <a:t>nông</a:t>
            </a:r>
            <a:r>
              <a:rPr lang="en-GB" sz="2000" b="1" dirty="0"/>
              <a:t> </a:t>
            </a:r>
            <a:r>
              <a:rPr lang="en-GB" sz="2000" b="1" dirty="0" err="1"/>
              <a:t>thôn</a:t>
            </a:r>
            <a:r>
              <a:rPr lang="en-GB" sz="2000" b="1" dirty="0"/>
              <a:t> </a:t>
            </a:r>
            <a:r>
              <a:rPr lang="en-GB" sz="2000" b="1" dirty="0" err="1"/>
              <a:t>mới</a:t>
            </a:r>
            <a:r>
              <a:rPr lang="en-GB" sz="2000" b="1" dirty="0" smtClean="0"/>
              <a:t>. </a:t>
            </a:r>
            <a:r>
              <a:rPr lang="en-US" sz="2000" b="1" dirty="0">
                <a:solidFill>
                  <a:srgbClr val="C00000"/>
                </a:solidFill>
              </a:rPr>
              <a:t>258 </a:t>
            </a:r>
            <a:r>
              <a:rPr lang="en-GB" sz="2000" b="1" dirty="0" err="1" smtClean="0">
                <a:solidFill>
                  <a:srgbClr val="FF0000"/>
                </a:solidFill>
              </a:rPr>
              <a:t>huyện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err="1" smtClean="0"/>
              <a:t>được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công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nhận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đạt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chuẩn</a:t>
            </a:r>
            <a:r>
              <a:rPr lang="en-GB" sz="2000" b="1" dirty="0" smtClean="0"/>
              <a:t>, </a:t>
            </a:r>
            <a:r>
              <a:rPr lang="en-GB" sz="2000" b="1" dirty="0" err="1" smtClean="0"/>
              <a:t>hoàn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thành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nhiệm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vụ</a:t>
            </a:r>
            <a:r>
              <a:rPr lang="en-GB" sz="2000" b="1" dirty="0" smtClean="0"/>
              <a:t> XD </a:t>
            </a:r>
            <a:r>
              <a:rPr lang="en-GB" sz="2000" b="1" dirty="0" err="1" smtClean="0"/>
              <a:t>nông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thôn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mới</a:t>
            </a:r>
            <a:r>
              <a:rPr lang="en-GB" sz="2000" b="1" dirty="0" smtClean="0"/>
              <a:t>, </a:t>
            </a:r>
            <a:r>
              <a:rPr lang="en-GB" sz="2000" b="1" dirty="0" err="1" smtClean="0"/>
              <a:t>đạt</a:t>
            </a:r>
            <a:r>
              <a:rPr lang="en-GB" sz="2000" b="1" dirty="0" smtClean="0"/>
              <a:t> </a:t>
            </a:r>
            <a:r>
              <a:rPr lang="en-GB" sz="2000" b="1" dirty="0" smtClean="0">
                <a:solidFill>
                  <a:srgbClr val="C00000"/>
                </a:solidFill>
              </a:rPr>
              <a:t>40%. </a:t>
            </a:r>
            <a:endParaRPr lang="en-GB" sz="2200" b="1" i="1" dirty="0" smtClean="0">
              <a:solidFill>
                <a:srgbClr val="C00000"/>
              </a:solidFill>
            </a:endParaRP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en-GB" sz="2200" b="1" i="1" dirty="0">
                <a:solidFill>
                  <a:srgbClr val="C00000"/>
                </a:solidFill>
              </a:rPr>
              <a:t>c</a:t>
            </a:r>
            <a:r>
              <a:rPr lang="en-GB" sz="2200" b="1" i="1" dirty="0" smtClean="0">
                <a:solidFill>
                  <a:srgbClr val="C00000"/>
                </a:solidFill>
              </a:rPr>
              <a:t>. </a:t>
            </a:r>
            <a:r>
              <a:rPr lang="en-GB" sz="2200" b="1" i="1" dirty="0" err="1" smtClean="0">
                <a:solidFill>
                  <a:srgbClr val="C00000"/>
                </a:solidFill>
              </a:rPr>
              <a:t>Giáo</a:t>
            </a:r>
            <a:r>
              <a:rPr lang="en-GB" sz="2200" b="1" i="1" dirty="0" smtClean="0">
                <a:solidFill>
                  <a:srgbClr val="C00000"/>
                </a:solidFill>
              </a:rPr>
              <a:t> </a:t>
            </a:r>
            <a:r>
              <a:rPr lang="en-GB" sz="2200" b="1" i="1" dirty="0" err="1" smtClean="0">
                <a:solidFill>
                  <a:srgbClr val="C00000"/>
                </a:solidFill>
              </a:rPr>
              <a:t>dục</a:t>
            </a:r>
            <a:r>
              <a:rPr lang="en-GB" sz="2200" b="1" i="1" dirty="0" smtClean="0">
                <a:solidFill>
                  <a:srgbClr val="C00000"/>
                </a:solidFill>
              </a:rPr>
              <a:t>, </a:t>
            </a:r>
            <a:r>
              <a:rPr lang="en-GB" sz="2200" b="1" i="1" dirty="0" err="1" smtClean="0">
                <a:solidFill>
                  <a:srgbClr val="C00000"/>
                </a:solidFill>
              </a:rPr>
              <a:t>đào</a:t>
            </a:r>
            <a:r>
              <a:rPr lang="en-GB" sz="2200" b="1" i="1" dirty="0" smtClean="0">
                <a:solidFill>
                  <a:srgbClr val="C00000"/>
                </a:solidFill>
              </a:rPr>
              <a:t> </a:t>
            </a:r>
            <a:r>
              <a:rPr lang="en-GB" sz="2200" b="1" i="1" dirty="0" err="1" smtClean="0">
                <a:solidFill>
                  <a:srgbClr val="C00000"/>
                </a:solidFill>
              </a:rPr>
              <a:t>tạo</a:t>
            </a:r>
            <a:r>
              <a:rPr lang="en-GB" sz="2200" b="1" i="1" dirty="0" smtClean="0">
                <a:solidFill>
                  <a:srgbClr val="C00000"/>
                </a:solidFill>
              </a:rPr>
              <a:t>: 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Kỳ</a:t>
            </a:r>
            <a:r>
              <a:rPr lang="en-US" sz="2000" b="1" dirty="0" smtClean="0"/>
              <a:t> </a:t>
            </a:r>
            <a:r>
              <a:rPr lang="en-US" sz="2000" b="1" dirty="0" err="1"/>
              <a:t>thi</a:t>
            </a:r>
            <a:r>
              <a:rPr lang="en-US" sz="2000" b="1" dirty="0"/>
              <a:t> </a:t>
            </a:r>
            <a:r>
              <a:rPr lang="en-US" sz="2000" b="1" dirty="0" err="1"/>
              <a:t>tốt</a:t>
            </a:r>
            <a:r>
              <a:rPr lang="en-US" sz="2000" b="1" dirty="0"/>
              <a:t> </a:t>
            </a:r>
            <a:r>
              <a:rPr lang="en-US" sz="2000" b="1" dirty="0" err="1"/>
              <a:t>nghiệp</a:t>
            </a:r>
            <a:r>
              <a:rPr lang="en-US" sz="2000" b="1" dirty="0"/>
              <a:t> </a:t>
            </a:r>
            <a:r>
              <a:rPr lang="en-US" sz="2000" b="1" dirty="0" err="1"/>
              <a:t>trung</a:t>
            </a:r>
            <a:r>
              <a:rPr lang="en-US" sz="2000" b="1" dirty="0"/>
              <a:t> </a:t>
            </a:r>
            <a:r>
              <a:rPr lang="en-US" sz="2000" b="1" dirty="0" err="1"/>
              <a:t>học</a:t>
            </a:r>
            <a:r>
              <a:rPr lang="en-US" sz="2000" b="1" dirty="0"/>
              <a:t> </a:t>
            </a:r>
            <a:r>
              <a:rPr lang="en-US" sz="2000" b="1" dirty="0" err="1"/>
              <a:t>phổ</a:t>
            </a:r>
            <a:r>
              <a:rPr lang="en-US" sz="2000" b="1" dirty="0"/>
              <a:t> </a:t>
            </a:r>
            <a:r>
              <a:rPr lang="en-US" sz="2000" b="1" dirty="0" err="1"/>
              <a:t>thông</a:t>
            </a:r>
            <a:r>
              <a:rPr lang="en-US" sz="2000" b="1" dirty="0"/>
              <a:t> </a:t>
            </a:r>
            <a:r>
              <a:rPr lang="en-US" sz="2000" b="1" dirty="0" smtClean="0"/>
              <a:t>2023; </a:t>
            </a:r>
            <a:r>
              <a:rPr lang="en-US" sz="2000" b="1" dirty="0" err="1" smtClean="0"/>
              <a:t>cả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nước</a:t>
            </a:r>
            <a:r>
              <a:rPr lang="en-US" sz="2000" b="1" dirty="0" smtClean="0"/>
              <a:t> </a:t>
            </a:r>
            <a:r>
              <a:rPr lang="en-US" sz="2000" b="1" i="1" dirty="0" err="1" smtClean="0"/>
              <a:t>có</a:t>
            </a:r>
            <a:r>
              <a:rPr lang="en-US" sz="2000" b="1" i="1" dirty="0" smtClean="0"/>
              <a:t> </a:t>
            </a:r>
            <a:r>
              <a:rPr lang="en-US" sz="2000" b="1" i="1" dirty="0">
                <a:solidFill>
                  <a:srgbClr val="C00000"/>
                </a:solidFill>
              </a:rPr>
              <a:t>1.025.168 </a:t>
            </a:r>
            <a:r>
              <a:rPr lang="en-US" sz="2000" b="1" i="1" dirty="0" err="1"/>
              <a:t>thí</a:t>
            </a:r>
            <a:r>
              <a:rPr lang="en-US" sz="2000" b="1" i="1" dirty="0"/>
              <a:t> </a:t>
            </a:r>
            <a:r>
              <a:rPr lang="en-US" sz="2000" b="1" i="1" dirty="0" err="1"/>
              <a:t>sinh</a:t>
            </a:r>
            <a:r>
              <a:rPr lang="en-US" sz="2000" i="1" dirty="0"/>
              <a:t> </a:t>
            </a:r>
            <a:r>
              <a:rPr lang="en-US" sz="2000" i="1" dirty="0" err="1"/>
              <a:t>đăng</a:t>
            </a:r>
            <a:r>
              <a:rPr lang="en-US" sz="2000" i="1" dirty="0"/>
              <a:t> </a:t>
            </a:r>
            <a:r>
              <a:rPr lang="en-US" sz="2000" i="1" dirty="0" err="1" smtClean="0"/>
              <a:t>ký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thi</a:t>
            </a:r>
            <a:r>
              <a:rPr lang="en-US" sz="2000" i="1" dirty="0"/>
              <a:t>. </a:t>
            </a:r>
            <a:endParaRPr lang="en-US" sz="2000" i="1" dirty="0" smtClean="0"/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en-US" sz="2200" b="1" i="1" dirty="0" smtClean="0">
                <a:solidFill>
                  <a:srgbClr val="C00000"/>
                </a:solidFill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</a:rPr>
              <a:t>d</a:t>
            </a:r>
            <a:r>
              <a:rPr lang="en-US" sz="2200" b="1" i="1" dirty="0" err="1" smtClean="0">
                <a:solidFill>
                  <a:srgbClr val="C00000"/>
                </a:solidFill>
              </a:rPr>
              <a:t>.Tai</a:t>
            </a:r>
            <a:r>
              <a:rPr lang="en-US" sz="2200" b="1" i="1" dirty="0" smtClean="0">
                <a:solidFill>
                  <a:srgbClr val="C00000"/>
                </a:solidFill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</a:rPr>
              <a:t>nạn</a:t>
            </a:r>
            <a:r>
              <a:rPr lang="en-US" sz="2200" b="1" i="1" dirty="0" smtClean="0">
                <a:solidFill>
                  <a:srgbClr val="C00000"/>
                </a:solidFill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</a:rPr>
              <a:t>giao</a:t>
            </a:r>
            <a:r>
              <a:rPr lang="en-US" sz="2200" b="1" i="1" dirty="0" smtClean="0">
                <a:solidFill>
                  <a:srgbClr val="C00000"/>
                </a:solidFill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</a:rPr>
              <a:t>thông</a:t>
            </a:r>
            <a:r>
              <a:rPr lang="en-US" sz="2200" b="1" i="1" dirty="0" smtClean="0">
                <a:solidFill>
                  <a:srgbClr val="C00000"/>
                </a:solidFill>
              </a:rPr>
              <a:t>:</a:t>
            </a:r>
          </a:p>
          <a:p>
            <a:pPr marL="274320">
              <a:spcBef>
                <a:spcPts val="250"/>
              </a:spcBef>
              <a:spcAft>
                <a:spcPts val="250"/>
              </a:spcAft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Xảy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ra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4.970 </a:t>
            </a:r>
            <a:r>
              <a:rPr lang="en-US" sz="2000" b="1" dirty="0" err="1">
                <a:solidFill>
                  <a:srgbClr val="C00000"/>
                </a:solidFill>
              </a:rPr>
              <a:t>vụ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tai </a:t>
            </a:r>
            <a:r>
              <a:rPr lang="en-US" sz="2000" b="1" dirty="0" err="1">
                <a:solidFill>
                  <a:srgbClr val="0000CC"/>
                </a:solidFill>
              </a:rPr>
              <a:t>nạn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giao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</a:rPr>
              <a:t>thông</a:t>
            </a:r>
            <a:r>
              <a:rPr lang="en-US" sz="2000" b="1" dirty="0" smtClean="0">
                <a:solidFill>
                  <a:srgbClr val="0000CC"/>
                </a:solidFill>
              </a:rPr>
              <a:t> (TNGT), </a:t>
            </a:r>
            <a:r>
              <a:rPr lang="en-US" sz="2000" b="1" dirty="0" err="1">
                <a:solidFill>
                  <a:srgbClr val="0000CC"/>
                </a:solidFill>
              </a:rPr>
              <a:t>làm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2.865 </a:t>
            </a:r>
            <a:r>
              <a:rPr lang="en-US" sz="2000" b="1" dirty="0" err="1">
                <a:solidFill>
                  <a:srgbClr val="C00000"/>
                </a:solidFill>
              </a:rPr>
              <a:t>người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chết</a:t>
            </a:r>
            <a:r>
              <a:rPr lang="en-US" sz="2000" b="1" dirty="0">
                <a:solidFill>
                  <a:srgbClr val="0000CC"/>
                </a:solidFill>
              </a:rPr>
              <a:t>, </a:t>
            </a:r>
            <a:r>
              <a:rPr lang="en-US" sz="2000" b="1" dirty="0" smtClean="0">
                <a:solidFill>
                  <a:srgbClr val="0000CC"/>
                </a:solidFill>
              </a:rPr>
              <a:t>  </a:t>
            </a:r>
            <a:r>
              <a:rPr lang="en-US" sz="2000" b="1" dirty="0" smtClean="0">
                <a:solidFill>
                  <a:srgbClr val="C00000"/>
                </a:solidFill>
              </a:rPr>
              <a:t>3.471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người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bị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thương</a:t>
            </a:r>
            <a:r>
              <a:rPr lang="en-US" sz="2000" b="1" dirty="0">
                <a:solidFill>
                  <a:srgbClr val="0000CC"/>
                </a:solidFill>
              </a:rPr>
              <a:t>. </a:t>
            </a:r>
            <a:r>
              <a:rPr lang="en-US" sz="2000" b="1" dirty="0" smtClean="0">
                <a:solidFill>
                  <a:srgbClr val="0000CC"/>
                </a:solidFill>
              </a:rPr>
              <a:t>So </a:t>
            </a:r>
            <a:r>
              <a:rPr lang="en-US" sz="2000" b="1" dirty="0" err="1">
                <a:solidFill>
                  <a:srgbClr val="0000CC"/>
                </a:solidFill>
              </a:rPr>
              <a:t>với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cùng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kỳ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năm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trước</a:t>
            </a:r>
            <a:r>
              <a:rPr lang="en-US" sz="2000" b="1" dirty="0">
                <a:solidFill>
                  <a:srgbClr val="0000CC"/>
                </a:solidFill>
              </a:rPr>
              <a:t>, </a:t>
            </a:r>
            <a:r>
              <a:rPr lang="en-US" sz="2000" b="1" dirty="0" err="1">
                <a:solidFill>
                  <a:srgbClr val="0000CC"/>
                </a:solidFill>
              </a:rPr>
              <a:t>số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vụ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smtClean="0">
                <a:solidFill>
                  <a:srgbClr val="0000CC"/>
                </a:solidFill>
              </a:rPr>
              <a:t>TNGT            </a:t>
            </a:r>
            <a:r>
              <a:rPr lang="en-US" sz="2000" b="1" dirty="0" err="1" smtClean="0">
                <a:solidFill>
                  <a:srgbClr val="C00000"/>
                </a:solidFill>
              </a:rPr>
              <a:t>giảm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12,9%; </a:t>
            </a:r>
            <a:r>
              <a:rPr lang="en-US" sz="2000" b="1" dirty="0" err="1">
                <a:solidFill>
                  <a:srgbClr val="0000CC"/>
                </a:solidFill>
              </a:rPr>
              <a:t>bình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quân</a:t>
            </a:r>
            <a:r>
              <a:rPr lang="en-US" sz="2000" b="1" dirty="0">
                <a:solidFill>
                  <a:srgbClr val="0000CC"/>
                </a:solidFill>
              </a:rPr>
              <a:t> 1 </a:t>
            </a:r>
            <a:r>
              <a:rPr lang="en-US" sz="2000" b="1" dirty="0" err="1">
                <a:solidFill>
                  <a:srgbClr val="0000CC"/>
                </a:solidFill>
              </a:rPr>
              <a:t>ngày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cả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nước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xảy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ra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27 </a:t>
            </a:r>
            <a:r>
              <a:rPr lang="en-US" sz="2000" b="1" dirty="0" err="1">
                <a:solidFill>
                  <a:srgbClr val="0000CC"/>
                </a:solidFill>
              </a:rPr>
              <a:t>vụ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smtClean="0">
                <a:solidFill>
                  <a:srgbClr val="0000CC"/>
                </a:solidFill>
              </a:rPr>
              <a:t>TNGT </a:t>
            </a:r>
            <a:r>
              <a:rPr lang="en-US" sz="2000" b="1" dirty="0" err="1" smtClean="0">
                <a:solidFill>
                  <a:srgbClr val="0000CC"/>
                </a:solidFill>
              </a:rPr>
              <a:t>làm</a:t>
            </a:r>
            <a:r>
              <a:rPr lang="en-US" sz="2000" b="1" dirty="0" smtClean="0">
                <a:solidFill>
                  <a:srgbClr val="0000CC"/>
                </a:solidFill>
              </a:rPr>
              <a:t>              </a:t>
            </a:r>
            <a:r>
              <a:rPr lang="en-US" sz="2000" b="1" dirty="0" smtClean="0">
                <a:solidFill>
                  <a:srgbClr val="C00000"/>
                </a:solidFill>
              </a:rPr>
              <a:t>16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người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chết</a:t>
            </a:r>
            <a:r>
              <a:rPr lang="en-US" sz="2000" b="1" dirty="0">
                <a:solidFill>
                  <a:srgbClr val="0000CC"/>
                </a:solidFill>
              </a:rPr>
              <a:t>,</a:t>
            </a:r>
            <a:r>
              <a:rPr lang="en-US" sz="2000" b="1" dirty="0">
                <a:solidFill>
                  <a:srgbClr val="C00000"/>
                </a:solidFill>
              </a:rPr>
              <a:t> 19 </a:t>
            </a:r>
            <a:r>
              <a:rPr lang="en-US" sz="2000" b="1" dirty="0" err="1">
                <a:solidFill>
                  <a:srgbClr val="0000CC"/>
                </a:solidFill>
              </a:rPr>
              <a:t>người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bị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thương</a:t>
            </a:r>
            <a:r>
              <a:rPr lang="en-US" sz="2000" b="1" dirty="0" smtClean="0">
                <a:solidFill>
                  <a:srgbClr val="0000CC"/>
                </a:solidFill>
              </a:rPr>
              <a:t>./…</a:t>
            </a:r>
            <a:endParaRPr lang="en-US" sz="2000" b="1" dirty="0">
              <a:solidFill>
                <a:srgbClr val="0000CC"/>
              </a:solidFill>
            </a:endParaRPr>
          </a:p>
          <a:p>
            <a:pPr marL="342900" indent="-18288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en-GB" sz="2200" b="1" i="1" dirty="0">
              <a:solidFill>
                <a:srgbClr val="993300"/>
              </a:solidFill>
            </a:endParaRPr>
          </a:p>
          <a:p>
            <a:pPr marL="365760" indent="-18288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en-GB" sz="2000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505200" y="6553200"/>
            <a:ext cx="2133600" cy="228600"/>
          </a:xfrm>
        </p:spPr>
        <p:txBody>
          <a:bodyPr anchor="ctr"/>
          <a:lstStyle/>
          <a:p>
            <a:pPr algn="ctr"/>
            <a:fld id="{5164675F-DA49-4F44-8E30-079F7865FD23}" type="slidenum">
              <a:rPr lang="en-US" sz="1600" b="1" smtClean="0">
                <a:solidFill>
                  <a:srgbClr val="FFFF00"/>
                </a:solidFill>
              </a:rPr>
              <a:pPr algn="ctr"/>
              <a:t>7</a:t>
            </a:fld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91766"/>
            <a:ext cx="9144000" cy="477054"/>
          </a:xfrm>
          <a:prstGeom prst="rect">
            <a:avLst/>
          </a:prstGeom>
          <a:solidFill>
            <a:srgbClr val="0000CC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de-DE" sz="2500" b="1" dirty="0" smtClean="0">
                <a:solidFill>
                  <a:srgbClr val="FFFF00"/>
                </a:solidFill>
              </a:rPr>
              <a:t>III. TÌNH HÌNH VĂN HÓA – XÃ HỘI 6 THÁNG ĐẦU NĂM 2023</a:t>
            </a:r>
            <a:endParaRPr lang="en-US" sz="2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741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096"/>
            <a:ext cx="9144000" cy="1271370"/>
          </a:xfrm>
        </p:spPr>
        <p:txBody>
          <a:bodyPr/>
          <a:lstStyle/>
          <a:p>
            <a:r>
              <a:rPr lang="en-US" sz="3600" i="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Kinh</a:t>
            </a:r>
            <a:r>
              <a:rPr lang="en-US" sz="3600" i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i="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tế</a:t>
            </a:r>
            <a:r>
              <a:rPr lang="en-US" sz="3600" i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6 </a:t>
            </a:r>
            <a:r>
              <a:rPr lang="en-US" sz="3600" i="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tháng</a:t>
            </a:r>
            <a:r>
              <a:rPr lang="en-US" sz="3600" i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i="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đầu</a:t>
            </a:r>
            <a:r>
              <a:rPr lang="en-US" sz="3600" i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i="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năm</a:t>
            </a:r>
            <a:r>
              <a:rPr lang="en-US" sz="3600" i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i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2023</a:t>
            </a:r>
            <a:br>
              <a:rPr lang="en-US" sz="3600" i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600" i="0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tại</a:t>
            </a:r>
            <a:r>
              <a:rPr lang="en-US" sz="3600" i="0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i="0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Thành</a:t>
            </a:r>
            <a:r>
              <a:rPr lang="en-US" sz="3600" i="0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i="0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phố</a:t>
            </a:r>
            <a:r>
              <a:rPr lang="en-US" sz="3600" i="0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i="0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Hồ</a:t>
            </a:r>
            <a:r>
              <a:rPr lang="en-US" sz="3600" i="0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i="0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Chí</a:t>
            </a:r>
            <a:r>
              <a:rPr lang="en-US" sz="3600" i="0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Minh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4" y="1295400"/>
            <a:ext cx="7689273" cy="529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66428-DD75-4F27-A2B6-A142E800BCFC}" type="slidenum">
              <a:rPr lang="en-US" sz="1600" b="1" smtClean="0">
                <a:solidFill>
                  <a:srgbClr val="FFFF00"/>
                </a:solidFill>
              </a:rPr>
              <a:pPr>
                <a:defRPr/>
              </a:pPr>
              <a:t>8</a:t>
            </a:fld>
            <a:endParaRPr lang="en-US" sz="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3"/>
          <p:cNvSpPr>
            <a:spLocks noChangeArrowheads="1"/>
          </p:cNvSpPr>
          <p:nvPr/>
        </p:nvSpPr>
        <p:spPr bwMode="gray">
          <a:xfrm>
            <a:off x="118093" y="692274"/>
            <a:ext cx="8855426" cy="1649164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gray">
          <a:xfrm>
            <a:off x="121268" y="2895600"/>
            <a:ext cx="8855426" cy="108383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gray">
          <a:xfrm>
            <a:off x="129207" y="4552950"/>
            <a:ext cx="8855425" cy="192405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gray">
          <a:xfrm flipV="1">
            <a:off x="335017" y="2209800"/>
            <a:ext cx="8515240" cy="661987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39999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gray">
          <a:xfrm flipV="1">
            <a:off x="220841" y="96837"/>
            <a:ext cx="8654694" cy="6651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gray">
          <a:xfrm flipV="1">
            <a:off x="277694" y="3886200"/>
            <a:ext cx="8618774" cy="6651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39999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1273" name="Picture 9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2400" y="720725"/>
            <a:ext cx="6746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2400" y="2925762"/>
            <a:ext cx="67627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2400" y="4594225"/>
            <a:ext cx="674687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AutoShape 12"/>
          <p:cNvSpPr>
            <a:spLocks noChangeArrowheads="1"/>
          </p:cNvSpPr>
          <p:nvPr/>
        </p:nvSpPr>
        <p:spPr bwMode="gray">
          <a:xfrm>
            <a:off x="748120" y="381000"/>
            <a:ext cx="7708087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gray">
          <a:xfrm>
            <a:off x="748120" y="2671762"/>
            <a:ext cx="7708087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gray">
          <a:xfrm>
            <a:off x="748120" y="4191000"/>
            <a:ext cx="7708087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gray">
          <a:xfrm>
            <a:off x="152400" y="911265"/>
            <a:ext cx="8832232" cy="137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Đây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mức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i="1" u="sng" dirty="0" err="1">
                <a:solidFill>
                  <a:srgbClr val="FFFF00"/>
                </a:solidFill>
              </a:rPr>
              <a:t>tăng</a:t>
            </a:r>
            <a:r>
              <a:rPr lang="en-US" sz="2000" b="1" i="1" u="sng" dirty="0">
                <a:solidFill>
                  <a:srgbClr val="FFFF00"/>
                </a:solidFill>
              </a:rPr>
              <a:t> </a:t>
            </a:r>
            <a:r>
              <a:rPr lang="en-US" sz="2000" b="1" i="1" u="sng" dirty="0" err="1">
                <a:solidFill>
                  <a:srgbClr val="FFFF00"/>
                </a:solidFill>
              </a:rPr>
              <a:t>trưởng</a:t>
            </a:r>
            <a:r>
              <a:rPr lang="en-US" sz="2000" b="1" i="1" u="sng" dirty="0">
                <a:solidFill>
                  <a:srgbClr val="FFFF00"/>
                </a:solidFill>
              </a:rPr>
              <a:t> </a:t>
            </a:r>
            <a:r>
              <a:rPr lang="en-US" sz="2000" b="1" i="1" u="sng" dirty="0" err="1">
                <a:solidFill>
                  <a:srgbClr val="FFFF00"/>
                </a:solidFill>
              </a:rPr>
              <a:t>khá</a:t>
            </a:r>
            <a:r>
              <a:rPr lang="en-US" sz="2000" b="1" i="1" u="sng" dirty="0" smtClean="0">
                <a:solidFill>
                  <a:srgbClr val="FFFF00"/>
                </a:solidFill>
              </a:rPr>
              <a:t>.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Trong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đó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Khu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vực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dịch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vụ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tăng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4,96%, </a:t>
            </a:r>
            <a:r>
              <a:rPr lang="en-US" sz="2000" b="1" dirty="0" err="1" smtClean="0">
                <a:solidFill>
                  <a:schemeClr val="bg1"/>
                </a:solidFill>
              </a:rPr>
              <a:t>đóng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góp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lớn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nhất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(89,0%) </a:t>
            </a:r>
            <a:r>
              <a:rPr lang="en-US" sz="2000" b="1" dirty="0" err="1" smtClean="0">
                <a:solidFill>
                  <a:schemeClr val="bg1"/>
                </a:solidFill>
              </a:rPr>
              <a:t>vào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mức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tăng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GRDP </a:t>
            </a:r>
            <a:r>
              <a:rPr lang="en-US" sz="2000" b="1" dirty="0" err="1" smtClean="0">
                <a:solidFill>
                  <a:schemeClr val="bg1"/>
                </a:solidFill>
              </a:rPr>
              <a:t>của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Thành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phố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Tổng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mức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bán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lẻ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hàng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hóa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và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doanh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thu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dịch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vụ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tiêu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dùng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đạt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561.734 </a:t>
            </a:r>
            <a:r>
              <a:rPr lang="en-US" sz="2000" b="1" dirty="0" err="1">
                <a:solidFill>
                  <a:schemeClr val="bg1"/>
                </a:solidFill>
              </a:rPr>
              <a:t>tỷ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đồng</a:t>
            </a:r>
            <a:r>
              <a:rPr lang="en-US" sz="2000" b="1" dirty="0">
                <a:solidFill>
                  <a:srgbClr val="FFFF00"/>
                </a:solidFill>
              </a:rPr>
              <a:t>, </a:t>
            </a:r>
            <a:r>
              <a:rPr lang="en-US" sz="2000" b="1" dirty="0" err="1">
                <a:solidFill>
                  <a:srgbClr val="FFFF00"/>
                </a:solidFill>
              </a:rPr>
              <a:t>tăng</a:t>
            </a:r>
            <a:r>
              <a:rPr lang="en-US" sz="2000" b="1" dirty="0">
                <a:solidFill>
                  <a:srgbClr val="FFFF00"/>
                </a:solidFill>
              </a:rPr>
              <a:t> 7,1</a:t>
            </a:r>
            <a:r>
              <a:rPr lang="en-US" sz="2000" b="1" dirty="0" smtClean="0">
                <a:solidFill>
                  <a:srgbClr val="FFFF00"/>
                </a:solidFill>
              </a:rPr>
              <a:t>%.</a:t>
            </a:r>
            <a:r>
              <a:rPr lang="en-US" sz="2000" b="1" dirty="0">
                <a:solidFill>
                  <a:srgbClr val="FFFF00"/>
                </a:solidFill>
              </a:rPr>
              <a:t> </a:t>
            </a:r>
            <a:r>
              <a:rPr lang="en-US" sz="2000" b="1" dirty="0" err="1" smtClean="0">
                <a:solidFill>
                  <a:schemeClr val="bg1"/>
                </a:solidFill>
              </a:rPr>
              <a:t>Lượng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Kiều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hối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về</a:t>
            </a:r>
            <a:r>
              <a:rPr lang="en-US" sz="2000" b="1" dirty="0" smtClean="0">
                <a:solidFill>
                  <a:schemeClr val="bg1"/>
                </a:solidFill>
              </a:rPr>
              <a:t> T/</a:t>
            </a:r>
            <a:r>
              <a:rPr lang="en-US" sz="2000" b="1" dirty="0" err="1" smtClean="0">
                <a:solidFill>
                  <a:schemeClr val="bg1"/>
                </a:solidFill>
              </a:rPr>
              <a:t>phố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đạt</a:t>
            </a:r>
            <a:r>
              <a:rPr lang="en-US" sz="2000" b="1" dirty="0" smtClean="0">
                <a:solidFill>
                  <a:schemeClr val="bg1"/>
                </a:solidFill>
              </a:rPr>
              <a:t>: 4,3 </a:t>
            </a:r>
            <a:r>
              <a:rPr lang="en-US" sz="2000" b="1" dirty="0" err="1" smtClean="0">
                <a:solidFill>
                  <a:schemeClr val="bg1"/>
                </a:solidFill>
              </a:rPr>
              <a:t>tỷ</a:t>
            </a:r>
            <a:r>
              <a:rPr lang="en-US" sz="2000" b="1" dirty="0" smtClean="0">
                <a:solidFill>
                  <a:schemeClr val="bg1"/>
                </a:solidFill>
              </a:rPr>
              <a:t> USD…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gray">
          <a:xfrm>
            <a:off x="76200" y="3124200"/>
            <a:ext cx="89916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Gồm</a:t>
            </a:r>
            <a:r>
              <a:rPr lang="en-US" sz="2000" b="1" dirty="0" smtClean="0">
                <a:solidFill>
                  <a:srgbClr val="FFFF00"/>
                </a:solidFill>
              </a:rPr>
              <a:t>: </a:t>
            </a:r>
            <a:r>
              <a:rPr lang="en-US" sz="2000" b="1" dirty="0" err="1" smtClean="0">
                <a:solidFill>
                  <a:srgbClr val="FFFF00"/>
                </a:solidFill>
              </a:rPr>
              <a:t>vốn</a:t>
            </a:r>
            <a:r>
              <a:rPr lang="en-US" sz="2000" b="1" dirty="0" smtClean="0">
                <a:solidFill>
                  <a:srgbClr val="FFFF00"/>
                </a:solidFill>
              </a:rPr>
              <a:t> N/</a:t>
            </a:r>
            <a:r>
              <a:rPr lang="en-US" sz="2000" b="1" dirty="0" err="1" smtClean="0">
                <a:solidFill>
                  <a:srgbClr val="FFFF00"/>
                </a:solidFill>
              </a:rPr>
              <a:t>sách</a:t>
            </a:r>
            <a:r>
              <a:rPr lang="en-US" sz="2000" b="1" dirty="0" smtClean="0">
                <a:solidFill>
                  <a:srgbClr val="FFFF00"/>
                </a:solidFill>
              </a:rPr>
              <a:t> TW </a:t>
            </a:r>
            <a:r>
              <a:rPr lang="en-US" sz="2000" dirty="0">
                <a:solidFill>
                  <a:schemeClr val="bg1"/>
                </a:solidFill>
              </a:rPr>
              <a:t>14.996 </a:t>
            </a:r>
            <a:r>
              <a:rPr lang="en-US" sz="2000" dirty="0" err="1">
                <a:solidFill>
                  <a:schemeClr val="bg1"/>
                </a:solidFill>
              </a:rPr>
              <a:t>tỷ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đồng</a:t>
            </a:r>
            <a:r>
              <a:rPr lang="en-US" sz="2000" b="1" dirty="0">
                <a:solidFill>
                  <a:srgbClr val="FFFF00"/>
                </a:solidFill>
              </a:rPr>
              <a:t>;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vốn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N/</a:t>
            </a:r>
            <a:r>
              <a:rPr lang="en-US" sz="2000" b="1" dirty="0" err="1" smtClean="0">
                <a:solidFill>
                  <a:srgbClr val="FFFF00"/>
                </a:solidFill>
              </a:rPr>
              <a:t>sách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Th</a:t>
            </a:r>
            <a:r>
              <a:rPr lang="en-US" sz="2000" b="1" dirty="0" smtClean="0">
                <a:solidFill>
                  <a:srgbClr val="FFFF00"/>
                </a:solidFill>
              </a:rPr>
              <a:t>/</a:t>
            </a:r>
            <a:r>
              <a:rPr lang="en-US" sz="2000" b="1" dirty="0" err="1" smtClean="0">
                <a:solidFill>
                  <a:srgbClr val="FFFF00"/>
                </a:solidFill>
              </a:rPr>
              <a:t>phố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53.493 </a:t>
            </a:r>
            <a:r>
              <a:rPr lang="en-US" sz="2000" b="1" dirty="0" err="1">
                <a:solidFill>
                  <a:schemeClr val="bg1"/>
                </a:solidFill>
              </a:rPr>
              <a:t>tỷ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đồng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TPHCM </a:t>
            </a:r>
            <a:r>
              <a:rPr lang="en-US" sz="2000" b="1" dirty="0" err="1">
                <a:solidFill>
                  <a:schemeClr val="bg1"/>
                </a:solidFill>
              </a:rPr>
              <a:t>đã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giải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ngân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là</a:t>
            </a:r>
            <a:r>
              <a:rPr lang="en-US" sz="2000" b="1" dirty="0">
                <a:solidFill>
                  <a:schemeClr val="bg1"/>
                </a:solidFill>
              </a:rPr>
              <a:t> 10.244 </a:t>
            </a:r>
            <a:r>
              <a:rPr lang="en-US" sz="2000" b="1" dirty="0" err="1">
                <a:solidFill>
                  <a:schemeClr val="bg1"/>
                </a:solidFill>
              </a:rPr>
              <a:t>tỷ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đồng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đạt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tỷ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lệ</a:t>
            </a:r>
            <a:r>
              <a:rPr lang="en-US" sz="2000" b="1" dirty="0">
                <a:solidFill>
                  <a:schemeClr val="bg1"/>
                </a:solidFill>
              </a:rPr>
              <a:t> 15</a:t>
            </a:r>
            <a:r>
              <a:rPr lang="en-US" sz="2000" b="1" dirty="0" smtClean="0">
                <a:solidFill>
                  <a:schemeClr val="bg1"/>
                </a:solidFill>
              </a:rPr>
              <a:t>%, </a:t>
            </a:r>
            <a:r>
              <a:rPr lang="en-US" sz="2000" b="1" dirty="0" err="1" smtClean="0">
                <a:solidFill>
                  <a:schemeClr val="bg1"/>
                </a:solidFill>
              </a:rPr>
              <a:t>đạt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thấp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gray">
          <a:xfrm>
            <a:off x="152400" y="4648200"/>
            <a:ext cx="89154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000" b="1" i="1" dirty="0" smtClean="0">
                <a:solidFill>
                  <a:schemeClr val="bg1"/>
                </a:solidFill>
              </a:rPr>
              <a:t> Do </a:t>
            </a:r>
            <a:r>
              <a:rPr lang="en-US" sz="2000" b="1" i="1" dirty="0" err="1" smtClean="0">
                <a:solidFill>
                  <a:schemeClr val="bg1"/>
                </a:solidFill>
              </a:rPr>
              <a:t>tác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động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bởi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kinh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tế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thế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giới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gặp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nhiều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khó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khăn</a:t>
            </a:r>
            <a:r>
              <a:rPr lang="en-US" sz="2000" b="1" i="1" dirty="0">
                <a:solidFill>
                  <a:schemeClr val="bg1"/>
                </a:solidFill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</a:rPr>
              <a:t>đơn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hàng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sản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xuất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giảm</a:t>
            </a:r>
            <a:r>
              <a:rPr lang="en-US" sz="2000" b="1" i="1" dirty="0">
                <a:solidFill>
                  <a:schemeClr val="bg1"/>
                </a:solidFill>
              </a:rPr>
              <a:t>, </a:t>
            </a:r>
            <a:r>
              <a:rPr lang="en-US" sz="2000" b="1" i="1" dirty="0" err="1">
                <a:solidFill>
                  <a:schemeClr val="bg1"/>
                </a:solidFill>
              </a:rPr>
              <a:t>hàng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hóa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tồn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kho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tăng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kim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ngạch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xuất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nhập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khẩu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giảm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</a:t>
            </a:r>
            <a:r>
              <a:rPr lang="en-US" sz="2000" b="1" dirty="0" err="1" smtClean="0">
                <a:solidFill>
                  <a:srgbClr val="FFFF00"/>
                </a:solidFill>
              </a:rPr>
              <a:t>hị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trường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bất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động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sản</a:t>
            </a:r>
            <a:r>
              <a:rPr lang="en-US" sz="2000" b="1" dirty="0">
                <a:solidFill>
                  <a:srgbClr val="FFFF00"/>
                </a:solidFill>
              </a:rPr>
              <a:t>, </a:t>
            </a:r>
            <a:r>
              <a:rPr lang="en-US" sz="2000" b="1" dirty="0" err="1">
                <a:solidFill>
                  <a:srgbClr val="FFFF00"/>
                </a:solidFill>
              </a:rPr>
              <a:t>thị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trường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tài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chính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chậm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cải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thiện</a:t>
            </a:r>
            <a:r>
              <a:rPr lang="en-US" sz="2000" b="1" dirty="0">
                <a:solidFill>
                  <a:srgbClr val="FFFF00"/>
                </a:solidFill>
              </a:rPr>
              <a:t>, </a:t>
            </a:r>
            <a:r>
              <a:rPr lang="en-US" sz="2000" b="1" dirty="0" err="1">
                <a:solidFill>
                  <a:srgbClr val="FFFF00"/>
                </a:solidFill>
              </a:rPr>
              <a:t>tác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động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trực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tiếp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làm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sản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xuất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công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nghiệp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trong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nước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nói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chung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và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của</a:t>
            </a:r>
            <a:r>
              <a:rPr lang="en-US" sz="2000" b="1" dirty="0">
                <a:solidFill>
                  <a:srgbClr val="FFFF00"/>
                </a:solidFill>
              </a:rPr>
              <a:t> TPHCM </a:t>
            </a:r>
            <a:r>
              <a:rPr lang="en-US" sz="2000" b="1" dirty="0" err="1">
                <a:solidFill>
                  <a:srgbClr val="FFFF00"/>
                </a:solidFill>
              </a:rPr>
              <a:t>bị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ảnh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hưởng</a:t>
            </a:r>
            <a:r>
              <a:rPr lang="en-US" sz="2000" b="1" dirty="0" smtClean="0">
                <a:solidFill>
                  <a:srgbClr val="FFFF00"/>
                </a:solidFill>
              </a:rPr>
              <a:t>./…</a:t>
            </a:r>
            <a:endParaRPr lang="en-US" sz="2000" b="1" dirty="0">
              <a:solidFill>
                <a:srgbClr val="FFFF00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FFFF00"/>
              </a:buClr>
              <a:buFont typeface="Wingdings" pitchFamily="2" charset="2"/>
              <a:buChar char="v"/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gray">
          <a:xfrm>
            <a:off x="748120" y="339602"/>
            <a:ext cx="7708087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200" b="1" dirty="0" err="1">
                <a:solidFill>
                  <a:srgbClr val="002060"/>
                </a:solidFill>
              </a:rPr>
              <a:t>T</a:t>
            </a:r>
            <a:r>
              <a:rPr lang="en-US" sz="2200" b="1" dirty="0" err="1" smtClean="0">
                <a:solidFill>
                  <a:srgbClr val="002060"/>
                </a:solidFill>
              </a:rPr>
              <a:t>ổng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sản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phẩm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trên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địa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bàn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>
                <a:solidFill>
                  <a:srgbClr val="002060"/>
                </a:solidFill>
              </a:rPr>
              <a:t>T.phố</a:t>
            </a:r>
            <a:r>
              <a:rPr lang="en-US" sz="2200" b="1" dirty="0">
                <a:solidFill>
                  <a:srgbClr val="002060"/>
                </a:solidFill>
              </a:rPr>
              <a:t> (GRDP) </a:t>
            </a:r>
            <a:r>
              <a:rPr lang="en-US" sz="2200" b="1" dirty="0" err="1">
                <a:solidFill>
                  <a:srgbClr val="002060"/>
                </a:solidFill>
              </a:rPr>
              <a:t>tăng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>
                <a:solidFill>
                  <a:srgbClr val="C00000"/>
                </a:solidFill>
              </a:rPr>
              <a:t>3,55%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gray">
          <a:xfrm>
            <a:off x="381000" y="2681287"/>
            <a:ext cx="8406724" cy="46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200" b="1" dirty="0" err="1" smtClean="0">
                <a:solidFill>
                  <a:srgbClr val="0000CC"/>
                </a:solidFill>
              </a:rPr>
              <a:t>Đã</a:t>
            </a:r>
            <a:r>
              <a:rPr lang="en-US" sz="2200" b="1" dirty="0" smtClean="0">
                <a:solidFill>
                  <a:srgbClr val="0000CC"/>
                </a:solidFill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</a:rPr>
              <a:t>thực</a:t>
            </a:r>
            <a:r>
              <a:rPr lang="en-US" sz="2200" b="1" dirty="0" smtClean="0">
                <a:solidFill>
                  <a:srgbClr val="0000CC"/>
                </a:solidFill>
              </a:rPr>
              <a:t> </a:t>
            </a:r>
            <a:r>
              <a:rPr lang="en-US" sz="2200" b="1" dirty="0" err="1">
                <a:solidFill>
                  <a:srgbClr val="0000CC"/>
                </a:solidFill>
              </a:rPr>
              <a:t>hiện</a:t>
            </a:r>
            <a:r>
              <a:rPr lang="en-US" sz="2200" b="1" dirty="0">
                <a:solidFill>
                  <a:srgbClr val="0000CC"/>
                </a:solidFill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</a:rPr>
              <a:t>phân</a:t>
            </a:r>
            <a:r>
              <a:rPr lang="en-US" sz="2200" b="1" dirty="0" smtClean="0">
                <a:solidFill>
                  <a:srgbClr val="0000CC"/>
                </a:solidFill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</a:rPr>
              <a:t>bổ</a:t>
            </a:r>
            <a:r>
              <a:rPr lang="en-US" sz="2200" b="1" dirty="0">
                <a:solidFill>
                  <a:srgbClr val="0000CC"/>
                </a:solidFill>
              </a:rPr>
              <a:t> 68.490 </a:t>
            </a:r>
            <a:r>
              <a:rPr lang="en-US" sz="2200" b="1" dirty="0" err="1">
                <a:solidFill>
                  <a:srgbClr val="0000CC"/>
                </a:solidFill>
              </a:rPr>
              <a:t>tỷ</a:t>
            </a:r>
            <a:r>
              <a:rPr lang="en-US" sz="2200" b="1" dirty="0">
                <a:solidFill>
                  <a:srgbClr val="0000CC"/>
                </a:solidFill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</a:rPr>
              <a:t>đồng</a:t>
            </a:r>
            <a:r>
              <a:rPr lang="en-US" sz="2200" b="1" dirty="0" smtClean="0">
                <a:solidFill>
                  <a:srgbClr val="0000CC"/>
                </a:solidFill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</a:rPr>
              <a:t>vốn</a:t>
            </a:r>
            <a:r>
              <a:rPr lang="en-US" sz="2200" b="1" dirty="0" smtClean="0">
                <a:solidFill>
                  <a:srgbClr val="0000CC"/>
                </a:solidFill>
              </a:rPr>
              <a:t> </a:t>
            </a:r>
            <a:r>
              <a:rPr lang="en-US" sz="2200" b="1" dirty="0" err="1">
                <a:solidFill>
                  <a:srgbClr val="0000CC"/>
                </a:solidFill>
              </a:rPr>
              <a:t>đầu</a:t>
            </a:r>
            <a:r>
              <a:rPr lang="en-US" sz="2200" b="1" dirty="0">
                <a:solidFill>
                  <a:srgbClr val="0000CC"/>
                </a:solidFill>
              </a:rPr>
              <a:t> </a:t>
            </a:r>
            <a:r>
              <a:rPr lang="en-US" sz="2200" b="1" dirty="0" err="1">
                <a:solidFill>
                  <a:srgbClr val="0000CC"/>
                </a:solidFill>
              </a:rPr>
              <a:t>tư</a:t>
            </a:r>
            <a:r>
              <a:rPr lang="en-US" sz="2200" b="1" dirty="0">
                <a:solidFill>
                  <a:srgbClr val="0000CC"/>
                </a:solidFill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</a:rPr>
              <a:t>công</a:t>
            </a:r>
            <a:endParaRPr lang="en-US" sz="2200" b="1" dirty="0">
              <a:solidFill>
                <a:srgbClr val="0000CC"/>
              </a:solidFill>
            </a:endParaRPr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gray">
          <a:xfrm>
            <a:off x="748120" y="4191000"/>
            <a:ext cx="7708087" cy="46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200" b="1" dirty="0" err="1" smtClean="0"/>
              <a:t>Tuy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nhiên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kinh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tế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của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Th.phố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còn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rất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nhiều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khó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khăn</a:t>
            </a:r>
            <a:r>
              <a:rPr lang="en-US" sz="2200" b="1" dirty="0" smtClean="0"/>
              <a:t>. </a:t>
            </a:r>
            <a:endParaRPr lang="en-US" sz="2200" b="1" dirty="0">
              <a:solidFill>
                <a:schemeClr val="hlin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66428-DD75-4F27-A2B6-A142E800BCFC}" type="slidenum">
              <a:rPr lang="en-US" sz="1600" b="1" smtClean="0">
                <a:solidFill>
                  <a:srgbClr val="FFFF00"/>
                </a:solidFill>
              </a:rPr>
              <a:pPr>
                <a:defRPr/>
              </a:pPr>
              <a:t>9</a:t>
            </a:fld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83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00TGp_globalcity_light_ani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400TGp_globalcity_light_ani</Template>
  <TotalTime>4222</TotalTime>
  <Words>2615</Words>
  <Application>Microsoft Office PowerPoint</Application>
  <PresentationFormat>On-screen Show (4:3)</PresentationFormat>
  <Paragraphs>159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Verdana</vt:lpstr>
      <vt:lpstr>Wingdings</vt:lpstr>
      <vt:lpstr>400TGp_globalcity_light_ani</vt:lpstr>
      <vt:lpstr>PowerPoint Presentation</vt:lpstr>
      <vt:lpstr>A. Tình hình kinh tế - xã hội cả nước                          6 tháng đầu năm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Kinh tế 6 tháng đầu năm 2023 tại Thành phố Hồ Chí Minh</vt:lpstr>
      <vt:lpstr>PowerPoint Presentation</vt:lpstr>
      <vt:lpstr>B. Tình hình an ninh chính trị thế giới</vt:lpstr>
      <vt:lpstr>1. Cạnh tranh chiến lược của các nước lớn để hình thành một trật tự thế giới mới tiếp tục diễn biến phức tạp, khó lường.</vt:lpstr>
      <vt:lpstr>2. Sự định hình nền kinh tế thế giới.</vt:lpstr>
      <vt:lpstr>3. Toàn cầu hóa và chủ nghĩa đa phương</vt:lpstr>
      <vt:lpstr>4. Những vấn đề toàn cầu tiếp tục diễn biến phức tạp.</vt:lpstr>
      <vt:lpstr>5. Châu Á - Thái Bình Dương và những điểm nóng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Tình hình  kinh tế - xã hội   Việt Nam 6 tháng đầu năm 2023</dc:title>
  <dc:creator>AspireE1</dc:creator>
  <cp:lastModifiedBy>Yen</cp:lastModifiedBy>
  <cp:revision>96</cp:revision>
  <dcterms:created xsi:type="dcterms:W3CDTF">2023-07-18T11:57:07Z</dcterms:created>
  <dcterms:modified xsi:type="dcterms:W3CDTF">2023-08-19T03:40:43Z</dcterms:modified>
</cp:coreProperties>
</file>